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9" r:id="rId4"/>
    <p:sldMasterId id="2147483760" r:id="rId5"/>
  </p:sldMasterIdLst>
  <p:notesMasterIdLst>
    <p:notesMasterId r:id="rId20"/>
  </p:notesMasterIdLst>
  <p:sldIdLst>
    <p:sldId id="256" r:id="rId6"/>
    <p:sldId id="273" r:id="rId7"/>
    <p:sldId id="1573" r:id="rId8"/>
    <p:sldId id="1586" r:id="rId9"/>
    <p:sldId id="1587" r:id="rId10"/>
    <p:sldId id="1495" r:id="rId11"/>
    <p:sldId id="1588" r:id="rId12"/>
    <p:sldId id="1589" r:id="rId13"/>
    <p:sldId id="1590" r:id="rId14"/>
    <p:sldId id="1591" r:id="rId15"/>
    <p:sldId id="1592" r:id="rId16"/>
    <p:sldId id="1593" r:id="rId17"/>
    <p:sldId id="1595" r:id="rId18"/>
    <p:sldId id="1597" r:id="rId19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CC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F51BA7-9239-4D4C-8E36-CA88CF46AB57}" v="11" dt="2024-04-17T09:09:50.001"/>
  </p1510:revLst>
</p1510:revInfo>
</file>

<file path=ppt/tableStyles.xml><?xml version="1.0" encoding="utf-8"?>
<a:tblStyleLst xmlns:a="http://schemas.openxmlformats.org/drawingml/2006/main" def="{86658D65-8F50-4968-86EE-8EEF98C3BD0B}">
  <a:tblStyle styleId="{86658D65-8F50-4968-86EE-8EEF98C3BD0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87B1ABD-5E8C-4059-85D1-384F68ED57A9}" styleName="Table_1">
    <a:wholeTbl>
      <a:tcTxStyle b="off" i="off">
        <a:font>
          <a:latin typeface="Arial Narrow"/>
          <a:ea typeface="Arial Narrow"/>
          <a:cs typeface="Arial Narrow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9EC"/>
          </a:solidFill>
        </a:fill>
      </a:tcStyle>
    </a:wholeTbl>
    <a:band1H>
      <a:tcTxStyle/>
      <a:tcStyle>
        <a:tcBdr/>
        <a:fill>
          <a:solidFill>
            <a:srgbClr val="CACFD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FD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 Narrow"/>
          <a:ea typeface="Arial Narrow"/>
          <a:cs typeface="Arial Narrow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 Narrow"/>
          <a:ea typeface="Arial Narrow"/>
          <a:cs typeface="Arial Narrow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 Narrow"/>
          <a:ea typeface="Arial Narrow"/>
          <a:cs typeface="Arial Narrow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 Narrow"/>
          <a:ea typeface="Arial Narrow"/>
          <a:cs typeface="Arial Narrow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96" y="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9d9c1452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9d9c1452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9d9c14521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19d9c145211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074"/>
          <p:cNvSpPr>
            <a:spLocks noGrp="1" noChangeArrowheads="1"/>
          </p:cNvSpPr>
          <p:nvPr>
            <p:ph type="ctrTitle"/>
          </p:nvPr>
        </p:nvSpPr>
        <p:spPr>
          <a:xfrm>
            <a:off x="685800" y="1314450"/>
            <a:ext cx="8001000" cy="1201341"/>
          </a:xfrm>
        </p:spPr>
        <p:txBody>
          <a:bodyPr wrap="square"/>
          <a:lstStyle>
            <a:lvl1pPr>
              <a:defRPr sz="3000">
                <a:solidFill>
                  <a:srgbClr val="E63C32"/>
                </a:solidFill>
              </a:defRPr>
            </a:lvl1pPr>
          </a:lstStyle>
          <a:p>
            <a:pPr lvl="0"/>
            <a:r>
              <a:rPr lang="de-CH" noProof="0"/>
              <a:t>Klicken Sie, um das Titelformat zu bearbeiten</a:t>
            </a:r>
          </a:p>
        </p:txBody>
      </p:sp>
      <p:sp>
        <p:nvSpPr>
          <p:cNvPr id="51203" name="Rectangle 307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99360"/>
            <a:ext cx="8001000" cy="572690"/>
          </a:xfrm>
        </p:spPr>
        <p:txBody>
          <a:bodyPr/>
          <a:lstStyle>
            <a:lvl1pPr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Klicken Sie, um das Format des Untertitelmasters zu bearbeiten</a:t>
            </a: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87782" y="4893869"/>
            <a:ext cx="8243418" cy="0"/>
          </a:xfrm>
          <a:prstGeom prst="line">
            <a:avLst/>
          </a:prstGeom>
          <a:ln w="25400">
            <a:solidFill>
              <a:srgbClr val="D122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-4" y="518337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820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-4" y="518337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146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-4" y="518337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166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1813" y="1084660"/>
            <a:ext cx="3827462" cy="27420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11675" y="1084660"/>
            <a:ext cx="3829050" cy="27420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-4" y="518337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252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-4" y="518337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476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cxnSp>
        <p:nvCxnSpPr>
          <p:cNvPr id="4" name="Gerade Verbindung 3"/>
          <p:cNvCxnSpPr/>
          <p:nvPr userDrawn="1"/>
        </p:nvCxnSpPr>
        <p:spPr>
          <a:xfrm>
            <a:off x="-4" y="518337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938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 userDrawn="1"/>
        </p:nvCxnSpPr>
        <p:spPr>
          <a:xfrm>
            <a:off x="0" y="534286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76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0" y="534286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60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0" y="534286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436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0" y="534286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121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389689" y="55960"/>
            <a:ext cx="1951037" cy="3770709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31814" y="55960"/>
            <a:ext cx="5705475" cy="3770709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0" y="534286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471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 descr="&lt;Datum&gt;"/>
          <p:cNvSpPr txBox="1"/>
          <p:nvPr userDrawn="1"/>
        </p:nvSpPr>
        <p:spPr>
          <a:xfrm>
            <a:off x="507600" y="4946039"/>
            <a:ext cx="2710053" cy="1212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788" dirty="0">
                <a:latin typeface="Arial" panose="020B0604020202020204" pitchFamily="34" charset="0"/>
                <a:cs typeface="Arial" panose="020B0604020202020204" pitchFamily="34" charset="0"/>
              </a:rPr>
              <a:t>Berne, April 17th 2024</a:t>
            </a:r>
          </a:p>
        </p:txBody>
      </p:sp>
      <p:cxnSp>
        <p:nvCxnSpPr>
          <p:cNvPr id="3" name="Gerade Verbindung 2"/>
          <p:cNvCxnSpPr/>
          <p:nvPr userDrawn="1"/>
        </p:nvCxnSpPr>
        <p:spPr>
          <a:xfrm>
            <a:off x="-4" y="518337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553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1"/>
          <p:cNvCxnSpPr/>
          <p:nvPr userDrawn="1"/>
        </p:nvCxnSpPr>
        <p:spPr>
          <a:xfrm>
            <a:off x="0" y="534286"/>
            <a:ext cx="720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154396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55751" y="119616"/>
            <a:ext cx="586581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Klicken Sie, um das Titelformat zu bearbeiten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1813" y="1084660"/>
            <a:ext cx="7808912" cy="274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Klicken Sie, um die Formate des Vorlagentextes zu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cxnSp>
        <p:nvCxnSpPr>
          <p:cNvPr id="3" name="Gerade Verbindung 2"/>
          <p:cNvCxnSpPr/>
          <p:nvPr/>
        </p:nvCxnSpPr>
        <p:spPr>
          <a:xfrm>
            <a:off x="87782" y="4893869"/>
            <a:ext cx="8243418" cy="0"/>
          </a:xfrm>
          <a:prstGeom prst="line">
            <a:avLst/>
          </a:prstGeom>
          <a:ln w="25400">
            <a:solidFill>
              <a:srgbClr val="D122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97C072FA-4E72-4591-9BDE-24716DCFFCE7}"/>
              </a:ext>
            </a:extLst>
          </p:cNvPr>
          <p:cNvSpPr txBox="1"/>
          <p:nvPr userDrawn="1"/>
        </p:nvSpPr>
        <p:spPr>
          <a:xfrm>
            <a:off x="8578735" y="41685"/>
            <a:ext cx="656705" cy="249382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ctr">
              <a:buClr>
                <a:schemeClr val="bg2"/>
              </a:buClr>
            </a:pPr>
            <a:fld id="{5EF1C3E1-2EC7-4ABC-8995-42E68A13A34E}" type="slidenum">
              <a:rPr lang="de-CH" sz="9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‹#›</a:t>
            </a:fld>
            <a:endParaRPr lang="de-CH" sz="9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651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808080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80808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80808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80808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808080"/>
          </a:solidFill>
          <a:latin typeface="Verdana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100">
          <a:solidFill>
            <a:srgbClr val="808080"/>
          </a:solidFill>
          <a:latin typeface="Verdana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100">
          <a:solidFill>
            <a:srgbClr val="808080"/>
          </a:solidFill>
          <a:latin typeface="Verdana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100">
          <a:solidFill>
            <a:srgbClr val="808080"/>
          </a:solidFill>
          <a:latin typeface="Verdana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100">
          <a:solidFill>
            <a:srgbClr val="808080"/>
          </a:solidFill>
          <a:latin typeface="Verdan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defRPr sz="1800">
          <a:solidFill>
            <a:srgbClr val="E63C32"/>
          </a:solidFill>
          <a:latin typeface="+mn-lt"/>
          <a:ea typeface="+mn-ea"/>
          <a:cs typeface="+mn-cs"/>
        </a:defRPr>
      </a:lvl1pPr>
      <a:lvl2pPr marL="357188" indent="-214313" algn="l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Char char="&gt;"/>
        <a:defRPr>
          <a:solidFill>
            <a:schemeClr val="tx1"/>
          </a:solidFill>
          <a:latin typeface="+mn-lt"/>
        </a:defRPr>
      </a:lvl2pPr>
      <a:lvl3pPr marL="785813" indent="-216694" algn="l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Char char="&gt;"/>
        <a:defRPr>
          <a:solidFill>
            <a:schemeClr val="tx1"/>
          </a:solidFill>
          <a:latin typeface="+mn-lt"/>
        </a:defRPr>
      </a:lvl3pPr>
      <a:lvl4pPr marL="1214438" indent="-214313" algn="l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Char char="&gt;"/>
        <a:defRPr>
          <a:solidFill>
            <a:schemeClr val="tx1"/>
          </a:solidFill>
          <a:latin typeface="+mn-lt"/>
        </a:defRPr>
      </a:lvl4pPr>
      <a:lvl5pPr marL="1643063" indent="-214313" algn="l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Char char="&gt;"/>
        <a:defRPr>
          <a:solidFill>
            <a:schemeClr val="tx1"/>
          </a:solidFill>
          <a:latin typeface="+mn-lt"/>
        </a:defRPr>
      </a:lvl5pPr>
      <a:lvl6pPr marL="1985963" indent="-214313" algn="l" rtl="0" fontAlgn="base">
        <a:spcBef>
          <a:spcPct val="20000"/>
        </a:spcBef>
        <a:spcAft>
          <a:spcPct val="0"/>
        </a:spcAft>
        <a:buClr>
          <a:srgbClr val="808080"/>
        </a:buClr>
        <a:buChar char="&gt;"/>
        <a:defRPr>
          <a:solidFill>
            <a:schemeClr val="tx1"/>
          </a:solidFill>
          <a:latin typeface="+mn-lt"/>
        </a:defRPr>
      </a:lvl6pPr>
      <a:lvl7pPr marL="2328863" indent="-214313" algn="l" rtl="0" fontAlgn="base">
        <a:spcBef>
          <a:spcPct val="20000"/>
        </a:spcBef>
        <a:spcAft>
          <a:spcPct val="0"/>
        </a:spcAft>
        <a:buClr>
          <a:srgbClr val="808080"/>
        </a:buClr>
        <a:buChar char="&gt;"/>
        <a:defRPr>
          <a:solidFill>
            <a:schemeClr val="tx1"/>
          </a:solidFill>
          <a:latin typeface="+mn-lt"/>
        </a:defRPr>
      </a:lvl7pPr>
      <a:lvl8pPr marL="2671763" indent="-214313" algn="l" rtl="0" fontAlgn="base">
        <a:spcBef>
          <a:spcPct val="20000"/>
        </a:spcBef>
        <a:spcAft>
          <a:spcPct val="0"/>
        </a:spcAft>
        <a:buClr>
          <a:srgbClr val="808080"/>
        </a:buClr>
        <a:buChar char="&gt;"/>
        <a:defRPr>
          <a:solidFill>
            <a:schemeClr val="tx1"/>
          </a:solidFill>
          <a:latin typeface="+mn-lt"/>
        </a:defRPr>
      </a:lvl8pPr>
      <a:lvl9pPr marL="3014663" indent="-214313" algn="l" rtl="0" fontAlgn="base">
        <a:spcBef>
          <a:spcPct val="20000"/>
        </a:spcBef>
        <a:spcAft>
          <a:spcPct val="0"/>
        </a:spcAft>
        <a:buClr>
          <a:srgbClr val="808080"/>
        </a:buClr>
        <a:buChar char="&gt;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hazard-risk.com/risk" TargetMode="Externa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www.hazard-risk.com/risk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DB39C703-71F0-BCF6-9287-83D01C470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688" y="1934454"/>
            <a:ext cx="1677074" cy="1080000"/>
          </a:xfrm>
          <a:prstGeom prst="rect">
            <a:avLst/>
          </a:prstGeom>
          <a:ln>
            <a:solidFill>
              <a:srgbClr val="CC0000"/>
            </a:solidFill>
          </a:ln>
        </p:spPr>
      </p:pic>
      <p:sp>
        <p:nvSpPr>
          <p:cNvPr id="633" name="Google Shape;633;p122"/>
          <p:cNvSpPr txBox="1">
            <a:spLocks noGrp="1"/>
          </p:cNvSpPr>
          <p:nvPr>
            <p:ph type="ctrTitle"/>
          </p:nvPr>
        </p:nvSpPr>
        <p:spPr>
          <a:xfrm>
            <a:off x="311700" y="942142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r>
              <a:rPr lang="e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3200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Journey Hazard and Risk Assessment</a:t>
            </a:r>
            <a:endParaRPr sz="3200" b="1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5" name="Google Shape;635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8475" y="182450"/>
            <a:ext cx="2596474" cy="98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90F091C-4CB6-6FDF-98B7-8DE85D245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9366"/>
            <a:ext cx="1534738" cy="1080000"/>
          </a:xfrm>
          <a:prstGeom prst="rect">
            <a:avLst/>
          </a:prstGeom>
          <a:ln>
            <a:solidFill>
              <a:srgbClr val="CC0000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E3E05FB-E3BC-E42D-D46E-BF327DBDE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8592" y="1934454"/>
            <a:ext cx="1446181" cy="1080000"/>
          </a:xfrm>
          <a:prstGeom prst="rect">
            <a:avLst/>
          </a:prstGeom>
          <a:ln>
            <a:solidFill>
              <a:srgbClr val="CC0000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505BEEF-84DC-59A4-F2D4-02E7048D0B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7912" y="1924392"/>
            <a:ext cx="1540512" cy="1080000"/>
          </a:xfrm>
          <a:prstGeom prst="rect">
            <a:avLst/>
          </a:prstGeom>
          <a:ln>
            <a:solidFill>
              <a:srgbClr val="CC0000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1D2C6A3-964B-A05B-331A-61BAA83751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4214" y="1924392"/>
            <a:ext cx="1555932" cy="1080000"/>
          </a:xfrm>
          <a:prstGeom prst="rect">
            <a:avLst/>
          </a:prstGeom>
          <a:ln>
            <a:solidFill>
              <a:srgbClr val="CC0000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1D707F1-805D-F994-1B28-A8C1FF17A3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8424" y="1924392"/>
            <a:ext cx="1441871" cy="1080000"/>
          </a:xfrm>
          <a:prstGeom prst="rect">
            <a:avLst/>
          </a:prstGeom>
          <a:ln>
            <a:solidFill>
              <a:srgbClr val="CC0000"/>
            </a:solidFill>
          </a:ln>
        </p:spPr>
      </p:pic>
      <p:sp>
        <p:nvSpPr>
          <p:cNvPr id="16" name="Abgerundetes Rechteck 8">
            <a:extLst>
              <a:ext uri="{FF2B5EF4-FFF2-40B4-BE49-F238E27FC236}">
                <a16:creationId xmlns:a16="http://schemas.microsoft.com/office/drawing/2014/main" id="{33A4EA2C-5FA3-0C7E-FEBB-1F7AA1EB307F}"/>
              </a:ext>
            </a:extLst>
          </p:cNvPr>
          <p:cNvSpPr/>
          <p:nvPr/>
        </p:nvSpPr>
        <p:spPr>
          <a:xfrm>
            <a:off x="4572000" y="3194042"/>
            <a:ext cx="4395096" cy="1839843"/>
          </a:xfrm>
          <a:prstGeom prst="roundRect">
            <a:avLst>
              <a:gd name="adj" fmla="val 9600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595959"/>
                </a:solidFill>
                <a:latin typeface="Calibri"/>
                <a:cs typeface="Calibri"/>
              </a:rPr>
              <a:t>‘Etiquette’</a:t>
            </a:r>
          </a:p>
          <a:p>
            <a:pPr marL="36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595959"/>
                </a:solidFill>
                <a:latin typeface="Calibri"/>
                <a:cs typeface="Calibri"/>
              </a:rPr>
              <a:t>Plenary sessions are recorded</a:t>
            </a:r>
          </a:p>
          <a:p>
            <a:pPr marL="36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595959"/>
                </a:solidFill>
                <a:latin typeface="Calibri"/>
                <a:cs typeface="Calibri"/>
              </a:rPr>
              <a:t>Keep mic muted, but keep camera on </a:t>
            </a:r>
          </a:p>
          <a:p>
            <a:pPr marL="36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595959"/>
                </a:solidFill>
                <a:latin typeface="Calibri"/>
                <a:cs typeface="Calibri"/>
              </a:rPr>
              <a:t>Opportunities to ask questions by voice and through chat</a:t>
            </a:r>
          </a:p>
        </p:txBody>
      </p:sp>
      <p:sp>
        <p:nvSpPr>
          <p:cNvPr id="17" name="Google Shape;634;p122">
            <a:extLst>
              <a:ext uri="{FF2B5EF4-FFF2-40B4-BE49-F238E27FC236}">
                <a16:creationId xmlns:a16="http://schemas.microsoft.com/office/drawing/2014/main" id="{4B87C3C0-6145-2361-6141-F48B472C811D}"/>
              </a:ext>
            </a:extLst>
          </p:cNvPr>
          <p:cNvSpPr txBox="1">
            <a:spLocks/>
          </p:cNvSpPr>
          <p:nvPr/>
        </p:nvSpPr>
        <p:spPr>
          <a:xfrm>
            <a:off x="152394" y="3652536"/>
            <a:ext cx="4238575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de-CH" sz="3700" b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Welcome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ECE0B96F-1819-10BD-ACFD-7FBEC31CBF38}"/>
              </a:ext>
            </a:extLst>
          </p:cNvPr>
          <p:cNvSpPr txBox="1"/>
          <p:nvPr/>
        </p:nvSpPr>
        <p:spPr>
          <a:xfrm>
            <a:off x="1250157" y="7144"/>
            <a:ext cx="6486524" cy="4786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1800" b="1" kern="1200" dirty="0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MiResiliencia-Tool</a:t>
            </a:r>
            <a:endParaRPr lang="de-CH" sz="1800" b="1" kern="1200" dirty="0">
              <a:solidFill>
                <a:srgbClr val="4E5363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7E5453B-257E-DADE-5986-DE0E30205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16374"/>
            <a:ext cx="6858000" cy="278774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07723CF-91F7-2573-6F02-FA80B4B8F9C9}"/>
              </a:ext>
            </a:extLst>
          </p:cNvPr>
          <p:cNvSpPr txBox="1"/>
          <p:nvPr/>
        </p:nvSpPr>
        <p:spPr>
          <a:xfrm>
            <a:off x="5284433" y="4106459"/>
            <a:ext cx="2630010" cy="3795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1125" kern="1200" dirty="0">
                <a:latin typeface="Verdana"/>
                <a:ea typeface="+mn-ea"/>
                <a:cs typeface="+mn-cs"/>
              </a:rPr>
              <a:t>Insert </a:t>
            </a:r>
            <a:r>
              <a:rPr lang="de-DE" sz="1125" kern="1200" dirty="0" err="1">
                <a:latin typeface="Verdana"/>
                <a:ea typeface="+mn-ea"/>
                <a:cs typeface="+mn-cs"/>
              </a:rPr>
              <a:t>your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 own </a:t>
            </a:r>
            <a:r>
              <a:rPr lang="de-DE" sz="1125" kern="1200" dirty="0" err="1">
                <a:latin typeface="Verdana"/>
                <a:ea typeface="+mn-ea"/>
                <a:cs typeface="+mn-cs"/>
              </a:rPr>
              <a:t>photos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: Demonstration </a:t>
            </a:r>
            <a:r>
              <a:rPr lang="de-DE" sz="1125" kern="1200" dirty="0" err="1">
                <a:latin typeface="Verdana"/>
                <a:ea typeface="+mn-ea"/>
                <a:cs typeface="+mn-cs"/>
              </a:rPr>
              <a:t>during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125" kern="1200" dirty="0" err="1">
                <a:latin typeface="Verdana"/>
                <a:ea typeface="+mn-ea"/>
                <a:cs typeface="+mn-cs"/>
              </a:rPr>
              <a:t>the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 break</a:t>
            </a:r>
            <a:endParaRPr lang="de-CH" sz="1125" kern="1200" dirty="0">
              <a:latin typeface="Verdana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D6C169E-C6B5-EF8C-DF84-D0774F7284B8}"/>
              </a:ext>
            </a:extLst>
          </p:cNvPr>
          <p:cNvSpPr txBox="1"/>
          <p:nvPr/>
        </p:nvSpPr>
        <p:spPr>
          <a:xfrm>
            <a:off x="1350516" y="4106458"/>
            <a:ext cx="2630010" cy="3795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1125" kern="1200" dirty="0" err="1">
                <a:latin typeface="Verdana"/>
                <a:ea typeface="+mn-ea"/>
                <a:cs typeface="+mn-cs"/>
              </a:rPr>
              <a:t>Explication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125" kern="1200" dirty="0" err="1">
                <a:latin typeface="Verdana"/>
                <a:ea typeface="+mn-ea"/>
                <a:cs typeface="+mn-cs"/>
              </a:rPr>
              <a:t>from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125" kern="1200" dirty="0" err="1">
                <a:latin typeface="Verdana"/>
                <a:ea typeface="+mn-ea"/>
                <a:cs typeface="+mn-cs"/>
              </a:rPr>
              <a:t>facilitator</a:t>
            </a:r>
            <a:endParaRPr lang="de-CH" sz="1125" kern="1200" dirty="0"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785343"/>
      </p:ext>
    </p:extLst>
  </p:cSld>
  <p:clrMapOvr>
    <a:masterClrMapping/>
  </p:clrMapOvr>
  <p:transition spd="med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1BC463F-CBCB-0D0E-8E8F-71A3CF53B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89921"/>
            <a:ext cx="6384851" cy="425363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CE0B96F-1819-10BD-ACFD-7FBEC31CBF38}"/>
              </a:ext>
            </a:extLst>
          </p:cNvPr>
          <p:cNvSpPr txBox="1"/>
          <p:nvPr/>
        </p:nvSpPr>
        <p:spPr>
          <a:xfrm>
            <a:off x="1250157" y="7144"/>
            <a:ext cx="6486524" cy="4786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1800" b="1" kern="1200" dirty="0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MiResiliencia-Tool – Exercice „</a:t>
            </a:r>
            <a:r>
              <a:rPr lang="de-DE" sz="1800" b="1" kern="1200" dirty="0" err="1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damage</a:t>
            </a:r>
            <a:r>
              <a:rPr lang="de-DE" sz="1800" b="1" kern="1200" dirty="0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potential“</a:t>
            </a:r>
            <a:endParaRPr lang="de-CH" sz="1800" b="1" kern="1200" dirty="0">
              <a:solidFill>
                <a:srgbClr val="4E5363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9605B91-554E-4EC4-6F87-B1BFEA3176F6}"/>
              </a:ext>
            </a:extLst>
          </p:cNvPr>
          <p:cNvSpPr txBox="1"/>
          <p:nvPr/>
        </p:nvSpPr>
        <p:spPr>
          <a:xfrm>
            <a:off x="1143000" y="3521085"/>
            <a:ext cx="3082771" cy="14781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1650" kern="1200" dirty="0" err="1">
                <a:latin typeface="Verdana"/>
                <a:ea typeface="+mn-ea"/>
                <a:cs typeface="+mn-cs"/>
              </a:rPr>
              <a:t>Assign</a:t>
            </a:r>
            <a:r>
              <a:rPr lang="de-DE" sz="1650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650" kern="1200" dirty="0" err="1">
                <a:latin typeface="Verdana"/>
                <a:ea typeface="+mn-ea"/>
                <a:cs typeface="+mn-cs"/>
              </a:rPr>
              <a:t>damage</a:t>
            </a:r>
            <a:r>
              <a:rPr lang="de-DE" sz="1650" kern="1200" dirty="0">
                <a:latin typeface="Verdana"/>
                <a:ea typeface="+mn-ea"/>
                <a:cs typeface="+mn-cs"/>
              </a:rPr>
              <a:t> potential </a:t>
            </a:r>
            <a:r>
              <a:rPr lang="de-DE" sz="1650" kern="1200" dirty="0" err="1">
                <a:latin typeface="Verdana"/>
                <a:ea typeface="+mn-ea"/>
                <a:cs typeface="+mn-cs"/>
              </a:rPr>
              <a:t>for</a:t>
            </a:r>
            <a:r>
              <a:rPr lang="de-DE" sz="1650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650" kern="1200" dirty="0" err="1">
                <a:latin typeface="Verdana"/>
                <a:ea typeface="+mn-ea"/>
                <a:cs typeface="+mn-cs"/>
              </a:rPr>
              <a:t>the</a:t>
            </a:r>
            <a:r>
              <a:rPr lang="de-DE" sz="1650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650" kern="1200" dirty="0" err="1">
                <a:latin typeface="Verdana"/>
                <a:ea typeface="+mn-ea"/>
                <a:cs typeface="+mn-cs"/>
              </a:rPr>
              <a:t>buildings</a:t>
            </a:r>
            <a:r>
              <a:rPr lang="de-DE" sz="1650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650" kern="1200" dirty="0" err="1">
                <a:latin typeface="Verdana"/>
                <a:ea typeface="+mn-ea"/>
                <a:cs typeface="+mn-cs"/>
              </a:rPr>
              <a:t>with</a:t>
            </a:r>
            <a:r>
              <a:rPr lang="de-DE" sz="1650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650" kern="1200" dirty="0" err="1">
                <a:latin typeface="Verdana"/>
                <a:ea typeface="+mn-ea"/>
                <a:cs typeface="+mn-cs"/>
              </a:rPr>
              <a:t>green</a:t>
            </a:r>
            <a:r>
              <a:rPr lang="de-DE" sz="1650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650" kern="1200" dirty="0" err="1">
                <a:latin typeface="Verdana"/>
                <a:ea typeface="+mn-ea"/>
                <a:cs typeface="+mn-cs"/>
              </a:rPr>
              <a:t>roofs</a:t>
            </a:r>
            <a:r>
              <a:rPr lang="de-DE" sz="1650" kern="1200" dirty="0">
                <a:latin typeface="Verdana"/>
                <a:ea typeface="+mn-ea"/>
                <a:cs typeface="+mn-cs"/>
              </a:rPr>
              <a:t> and </a:t>
            </a:r>
            <a:r>
              <a:rPr lang="de-DE" sz="1650" kern="1200" dirty="0" err="1">
                <a:latin typeface="Verdana"/>
                <a:ea typeface="+mn-ea"/>
                <a:cs typeface="+mn-cs"/>
              </a:rPr>
              <a:t>specify</a:t>
            </a:r>
            <a:r>
              <a:rPr lang="de-DE" sz="1650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650" kern="1200" dirty="0" err="1">
                <a:latin typeface="Verdana"/>
                <a:ea typeface="+mn-ea"/>
                <a:cs typeface="+mn-cs"/>
              </a:rPr>
              <a:t>their</a:t>
            </a:r>
            <a:r>
              <a:rPr lang="de-DE" sz="1650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650" kern="1200" dirty="0" err="1">
                <a:latin typeface="Verdana"/>
                <a:ea typeface="+mn-ea"/>
                <a:cs typeface="+mn-cs"/>
              </a:rPr>
              <a:t>values</a:t>
            </a:r>
            <a:endParaRPr lang="de-CH" sz="1650" kern="1200" dirty="0">
              <a:latin typeface="Verdana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A47FC80-1EDC-B45B-9856-E75E94EFD79C}"/>
              </a:ext>
            </a:extLst>
          </p:cNvPr>
          <p:cNvSpPr/>
          <p:nvPr/>
        </p:nvSpPr>
        <p:spPr>
          <a:xfrm>
            <a:off x="1552353" y="1027813"/>
            <a:ext cx="489098" cy="537895"/>
          </a:xfrm>
          <a:prstGeom prst="ellipse">
            <a:avLst/>
          </a:prstGeom>
          <a:solidFill>
            <a:srgbClr val="FFFF00">
              <a:alpha val="4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91620174"/>
      </p:ext>
    </p:extLst>
  </p:cSld>
  <p:clrMapOvr>
    <a:masterClrMapping/>
  </p:clrMapOvr>
  <p:transition spd="med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632105A-898B-E377-68F6-6F23E6AF7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028" y="603060"/>
            <a:ext cx="6486524" cy="421358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CE0B96F-1819-10BD-ACFD-7FBEC31CBF38}"/>
              </a:ext>
            </a:extLst>
          </p:cNvPr>
          <p:cNvSpPr txBox="1"/>
          <p:nvPr/>
        </p:nvSpPr>
        <p:spPr>
          <a:xfrm>
            <a:off x="1250157" y="7144"/>
            <a:ext cx="6486524" cy="4786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1800" b="1" kern="1200" dirty="0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MiResiliencia-Tool – Exercice „</a:t>
            </a:r>
            <a:r>
              <a:rPr lang="de-DE" sz="1800" b="1" kern="1200" dirty="0" err="1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hazard</a:t>
            </a:r>
            <a:r>
              <a:rPr lang="de-DE" sz="1800" b="1" kern="1200" dirty="0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800" b="1" kern="1200" dirty="0" err="1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lang="de-DE" sz="1800" b="1" kern="1200" dirty="0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800" b="1" kern="1200" dirty="0" err="1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measures</a:t>
            </a:r>
            <a:r>
              <a:rPr lang="de-DE" sz="1800" b="1" kern="1200" dirty="0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endParaRPr lang="de-CH" sz="1800" b="1" kern="1200" dirty="0">
              <a:solidFill>
                <a:srgbClr val="4E5363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9605B91-554E-4EC4-6F87-B1BFEA3176F6}"/>
              </a:ext>
            </a:extLst>
          </p:cNvPr>
          <p:cNvSpPr txBox="1"/>
          <p:nvPr/>
        </p:nvSpPr>
        <p:spPr>
          <a:xfrm>
            <a:off x="1084393" y="3338510"/>
            <a:ext cx="3409026" cy="14781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1650" kern="1200" dirty="0" err="1">
                <a:latin typeface="Verdana"/>
                <a:ea typeface="+mn-ea"/>
                <a:cs typeface="+mn-cs"/>
              </a:rPr>
              <a:t>Complement</a:t>
            </a:r>
            <a:r>
              <a:rPr lang="de-DE" sz="1650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650" kern="1200" dirty="0" err="1">
                <a:latin typeface="Verdana"/>
                <a:ea typeface="+mn-ea"/>
                <a:cs typeface="+mn-cs"/>
              </a:rPr>
              <a:t>the</a:t>
            </a:r>
            <a:r>
              <a:rPr lang="de-DE" sz="1650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650" kern="1200" dirty="0" err="1">
                <a:latin typeface="Verdana"/>
                <a:ea typeface="+mn-ea"/>
                <a:cs typeface="+mn-cs"/>
              </a:rPr>
              <a:t>hazard</a:t>
            </a:r>
            <a:r>
              <a:rPr lang="de-DE" sz="1650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650" kern="1200" dirty="0" err="1">
                <a:latin typeface="Verdana"/>
                <a:ea typeface="+mn-ea"/>
                <a:cs typeface="+mn-cs"/>
              </a:rPr>
              <a:t>prone</a:t>
            </a:r>
            <a:r>
              <a:rPr lang="de-DE" sz="1650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650" kern="1200" dirty="0" err="1">
                <a:latin typeface="Verdana"/>
                <a:ea typeface="+mn-ea"/>
                <a:cs typeface="+mn-cs"/>
              </a:rPr>
              <a:t>area</a:t>
            </a:r>
            <a:r>
              <a:rPr lang="de-DE" sz="1650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650" kern="1200" dirty="0" err="1">
                <a:latin typeface="Verdana"/>
                <a:ea typeface="+mn-ea"/>
                <a:cs typeface="+mn-cs"/>
              </a:rPr>
              <a:t>behind</a:t>
            </a:r>
            <a:r>
              <a:rPr lang="de-DE" sz="1650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650" kern="1200" dirty="0" err="1">
                <a:latin typeface="Verdana"/>
                <a:ea typeface="+mn-ea"/>
                <a:cs typeface="+mn-cs"/>
              </a:rPr>
              <a:t>the</a:t>
            </a:r>
            <a:r>
              <a:rPr lang="de-DE" sz="1650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650" kern="1200" dirty="0" err="1">
                <a:latin typeface="Verdana"/>
                <a:ea typeface="+mn-ea"/>
                <a:cs typeface="+mn-cs"/>
              </a:rPr>
              <a:t>protection</a:t>
            </a:r>
            <a:r>
              <a:rPr lang="de-DE" sz="1650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650" kern="1200" dirty="0" err="1">
                <a:latin typeface="Verdana"/>
                <a:ea typeface="+mn-ea"/>
                <a:cs typeface="+mn-cs"/>
              </a:rPr>
              <a:t>dam</a:t>
            </a:r>
            <a:r>
              <a:rPr lang="de-DE" sz="1650" kern="1200" dirty="0">
                <a:latin typeface="Verdana"/>
                <a:ea typeface="+mn-ea"/>
                <a:cs typeface="+mn-cs"/>
              </a:rPr>
              <a:t> (Hazard Index In 1)</a:t>
            </a:r>
            <a:endParaRPr lang="de-CH" sz="1650" kern="1200" dirty="0">
              <a:latin typeface="Verdana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3856D25-98E7-3B3D-DB4C-6B36D137CD1A}"/>
              </a:ext>
            </a:extLst>
          </p:cNvPr>
          <p:cNvSpPr/>
          <p:nvPr/>
        </p:nvSpPr>
        <p:spPr>
          <a:xfrm>
            <a:off x="2283920" y="1084521"/>
            <a:ext cx="423841" cy="467011"/>
          </a:xfrm>
          <a:prstGeom prst="ellipse">
            <a:avLst/>
          </a:prstGeom>
          <a:solidFill>
            <a:srgbClr val="FFFF00">
              <a:alpha val="4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51852758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Karte enthält.&#10;&#10;Automatisch generierte Beschreibung">
            <a:extLst>
              <a:ext uri="{FF2B5EF4-FFF2-40B4-BE49-F238E27FC236}">
                <a16:creationId xmlns:a16="http://schemas.microsoft.com/office/drawing/2014/main" id="{0F9A9CFA-966F-7866-7D01-4E049DD4F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581248"/>
            <a:ext cx="6009166" cy="424967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5BF3B40-0311-BBA2-EB22-2AA9C0AC475F}"/>
              </a:ext>
            </a:extLst>
          </p:cNvPr>
          <p:cNvSpPr txBox="1"/>
          <p:nvPr/>
        </p:nvSpPr>
        <p:spPr>
          <a:xfrm>
            <a:off x="1261988" y="686285"/>
            <a:ext cx="183563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350" b="1" kern="1200" dirty="0" err="1">
                <a:latin typeface="Verdana" pitchFamily="34" charset="0"/>
                <a:ea typeface="+mn-ea"/>
                <a:cs typeface="+mn-cs"/>
              </a:rPr>
              <a:t>Before</a:t>
            </a:r>
            <a:r>
              <a:rPr lang="de-DE" sz="1350" b="1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DE" sz="1350" b="1" kern="1200" dirty="0" err="1">
                <a:latin typeface="Verdana" pitchFamily="34" charset="0"/>
                <a:ea typeface="+mn-ea"/>
                <a:cs typeface="+mn-cs"/>
              </a:rPr>
              <a:t>Measures</a:t>
            </a:r>
            <a:endParaRPr lang="de-CH" sz="1350" b="1" kern="1200" dirty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187C47-08BC-EE9E-E96F-DCCCAF5AA066}"/>
              </a:ext>
            </a:extLst>
          </p:cNvPr>
          <p:cNvSpPr txBox="1"/>
          <p:nvPr/>
        </p:nvSpPr>
        <p:spPr>
          <a:xfrm>
            <a:off x="482010" y="131767"/>
            <a:ext cx="8208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b="1" kern="1200" dirty="0">
                <a:latin typeface="Verdana" pitchFamily="34" charset="0"/>
                <a:ea typeface="+mn-ea"/>
                <a:cs typeface="+mn-cs"/>
              </a:rPr>
              <a:t>Exercice 3: Calculate the cost-</a:t>
            </a:r>
            <a:r>
              <a:rPr lang="de-DE" b="1" kern="1200" dirty="0" err="1">
                <a:latin typeface="Verdana" pitchFamily="34" charset="0"/>
                <a:ea typeface="+mn-ea"/>
                <a:cs typeface="+mn-cs"/>
              </a:rPr>
              <a:t>benefit</a:t>
            </a:r>
            <a:r>
              <a:rPr lang="de-DE" b="1" kern="1200" dirty="0">
                <a:latin typeface="Verdana" pitchFamily="34" charset="0"/>
                <a:ea typeface="+mn-ea"/>
                <a:cs typeface="+mn-cs"/>
              </a:rPr>
              <a:t>-ratio of mitigation measure (Excel sheet)</a:t>
            </a:r>
            <a:endParaRPr lang="de-CH" b="1" kern="1200" dirty="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35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Karte enthält.&#10;&#10;Automatisch generierte Beschreibung">
            <a:extLst>
              <a:ext uri="{FF2B5EF4-FFF2-40B4-BE49-F238E27FC236}">
                <a16:creationId xmlns:a16="http://schemas.microsoft.com/office/drawing/2014/main" id="{0F9A9CFA-966F-7866-7D01-4E049DD4F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581248"/>
            <a:ext cx="6009166" cy="424967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8187C47-08BC-EE9E-E96F-DCCCAF5AA066}"/>
              </a:ext>
            </a:extLst>
          </p:cNvPr>
          <p:cNvSpPr txBox="1"/>
          <p:nvPr/>
        </p:nvSpPr>
        <p:spPr>
          <a:xfrm>
            <a:off x="482010" y="131767"/>
            <a:ext cx="8208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b="1" kern="1200" dirty="0">
                <a:latin typeface="Verdana" pitchFamily="34" charset="0"/>
                <a:ea typeface="+mn-ea"/>
                <a:cs typeface="+mn-cs"/>
              </a:rPr>
              <a:t>Exercice 3: Calculate the cost-</a:t>
            </a:r>
            <a:r>
              <a:rPr lang="de-DE" b="1" kern="1200" dirty="0" err="1">
                <a:latin typeface="Verdana" pitchFamily="34" charset="0"/>
                <a:ea typeface="+mn-ea"/>
                <a:cs typeface="+mn-cs"/>
              </a:rPr>
              <a:t>benefit</a:t>
            </a:r>
            <a:r>
              <a:rPr lang="de-DE" b="1" kern="1200" dirty="0">
                <a:latin typeface="Verdana" pitchFamily="34" charset="0"/>
                <a:ea typeface="+mn-ea"/>
                <a:cs typeface="+mn-cs"/>
              </a:rPr>
              <a:t>-ratio of mitigation measure (Excel sheet)</a:t>
            </a:r>
            <a:endParaRPr lang="de-CH" b="1" kern="1200" dirty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1E52340-C437-51D1-0AE0-90E84B44BCF2}"/>
              </a:ext>
            </a:extLst>
          </p:cNvPr>
          <p:cNvSpPr txBox="1"/>
          <p:nvPr/>
        </p:nvSpPr>
        <p:spPr>
          <a:xfrm>
            <a:off x="1252889" y="678511"/>
            <a:ext cx="171239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350" b="1" kern="1200" dirty="0">
                <a:latin typeface="Verdana" pitchFamily="34" charset="0"/>
                <a:ea typeface="+mn-ea"/>
                <a:cs typeface="+mn-cs"/>
              </a:rPr>
              <a:t>With </a:t>
            </a:r>
            <a:r>
              <a:rPr lang="de-DE" sz="1350" b="1" kern="1200" dirty="0" err="1">
                <a:latin typeface="Verdana" pitchFamily="34" charset="0"/>
                <a:ea typeface="+mn-ea"/>
                <a:cs typeface="+mn-cs"/>
              </a:rPr>
              <a:t>Measures</a:t>
            </a:r>
            <a:endParaRPr lang="de-CH" sz="1350" b="1" kern="1200" dirty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DE4B7C0-8002-0B59-8117-8E8A96240864}"/>
              </a:ext>
            </a:extLst>
          </p:cNvPr>
          <p:cNvSpPr txBox="1"/>
          <p:nvPr/>
        </p:nvSpPr>
        <p:spPr>
          <a:xfrm>
            <a:off x="3558363" y="3823683"/>
            <a:ext cx="357253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350" b="1" kern="1200" dirty="0" err="1">
                <a:latin typeface="Verdana" pitchFamily="34" charset="0"/>
                <a:ea typeface="+mn-ea"/>
                <a:cs typeface="+mn-cs"/>
              </a:rPr>
              <a:t>Protection</a:t>
            </a:r>
            <a:r>
              <a:rPr lang="de-DE" sz="1350" b="1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DE" sz="1350" b="1" kern="1200" dirty="0" err="1">
                <a:latin typeface="Verdana" pitchFamily="34" charset="0"/>
                <a:ea typeface="+mn-ea"/>
                <a:cs typeface="+mn-cs"/>
              </a:rPr>
              <a:t>dam</a:t>
            </a:r>
            <a:endParaRPr lang="de-DE" sz="1350" b="1" kern="1200" dirty="0">
              <a:latin typeface="Verdana" pitchFamily="34" charset="0"/>
              <a:ea typeface="+mn-ea"/>
              <a:cs typeface="+mn-cs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350" kern="1200" dirty="0">
                <a:latin typeface="Verdana" pitchFamily="34" charset="0"/>
                <a:ea typeface="+mn-ea"/>
                <a:cs typeface="+mn-cs"/>
              </a:rPr>
              <a:t>Construction </a:t>
            </a:r>
            <a:r>
              <a:rPr lang="de-DE" sz="1350" kern="1200" dirty="0" err="1">
                <a:latin typeface="Verdana" pitchFamily="34" charset="0"/>
                <a:ea typeface="+mn-ea"/>
                <a:cs typeface="+mn-cs"/>
              </a:rPr>
              <a:t>costs</a:t>
            </a:r>
            <a:r>
              <a:rPr lang="de-DE" sz="1350" kern="1200" dirty="0">
                <a:latin typeface="Verdana" pitchFamily="34" charset="0"/>
                <a:ea typeface="+mn-ea"/>
                <a:cs typeface="+mn-cs"/>
              </a:rPr>
              <a:t>: 12.000 (USD)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350" kern="1200" dirty="0">
                <a:latin typeface="Verdana" pitchFamily="34" charset="0"/>
                <a:ea typeface="+mn-ea"/>
                <a:cs typeface="+mn-cs"/>
              </a:rPr>
              <a:t>Maintenance </a:t>
            </a:r>
            <a:r>
              <a:rPr lang="de-DE" sz="1350" kern="1200" dirty="0" err="1">
                <a:latin typeface="Verdana" pitchFamily="34" charset="0"/>
                <a:ea typeface="+mn-ea"/>
                <a:cs typeface="+mn-cs"/>
              </a:rPr>
              <a:t>costos</a:t>
            </a:r>
            <a:r>
              <a:rPr lang="de-DE" sz="1350" kern="1200" dirty="0">
                <a:latin typeface="Verdana" pitchFamily="34" charset="0"/>
                <a:ea typeface="+mn-ea"/>
                <a:cs typeface="+mn-cs"/>
              </a:rPr>
              <a:t>: 1.000 (USD/</a:t>
            </a:r>
            <a:r>
              <a:rPr lang="de-DE" sz="1350" kern="1200" dirty="0" err="1">
                <a:latin typeface="Verdana" pitchFamily="34" charset="0"/>
                <a:ea typeface="+mn-ea"/>
                <a:cs typeface="+mn-cs"/>
              </a:rPr>
              <a:t>year</a:t>
            </a:r>
            <a:r>
              <a:rPr lang="de-DE" sz="1350" kern="1200" dirty="0"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350" kern="1200" dirty="0">
                <a:latin typeface="Verdana" pitchFamily="34" charset="0"/>
                <a:ea typeface="+mn-ea"/>
                <a:cs typeface="+mn-cs"/>
              </a:rPr>
              <a:t>Life span: 40 </a:t>
            </a:r>
            <a:r>
              <a:rPr lang="de-DE" sz="1350" kern="1200" dirty="0" err="1">
                <a:latin typeface="Verdana" pitchFamily="34" charset="0"/>
                <a:ea typeface="+mn-ea"/>
                <a:cs typeface="+mn-cs"/>
              </a:rPr>
              <a:t>years</a:t>
            </a:r>
            <a:endParaRPr lang="de-CH" sz="1350" kern="1200" dirty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D62BFF0-FFDD-29E3-08A4-82BA9EB7BF81}"/>
              </a:ext>
            </a:extLst>
          </p:cNvPr>
          <p:cNvSpPr txBox="1"/>
          <p:nvPr/>
        </p:nvSpPr>
        <p:spPr>
          <a:xfrm>
            <a:off x="1252889" y="1075856"/>
            <a:ext cx="1850994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350" kern="1200" dirty="0" err="1">
                <a:latin typeface="Verdana" pitchFamily="34" charset="0"/>
                <a:ea typeface="+mn-ea"/>
                <a:cs typeface="+mn-cs"/>
              </a:rPr>
              <a:t>Willingness</a:t>
            </a:r>
            <a:r>
              <a:rPr lang="de-DE" sz="135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DE" sz="1350" kern="1200" dirty="0" err="1">
                <a:latin typeface="Verdana" pitchFamily="34" charset="0"/>
                <a:ea typeface="+mn-ea"/>
                <a:cs typeface="+mn-cs"/>
              </a:rPr>
              <a:t>to</a:t>
            </a:r>
            <a:r>
              <a:rPr lang="de-DE" sz="135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DE" sz="1350" kern="1200" dirty="0" err="1">
                <a:latin typeface="Verdana" pitchFamily="34" charset="0"/>
                <a:ea typeface="+mn-ea"/>
                <a:cs typeface="+mn-cs"/>
              </a:rPr>
              <a:t>pay</a:t>
            </a:r>
            <a:r>
              <a:rPr lang="de-DE" sz="1350" kern="1200" dirty="0">
                <a:latin typeface="Verdana" pitchFamily="34" charset="0"/>
                <a:ea typeface="+mn-ea"/>
                <a:cs typeface="+mn-cs"/>
              </a:rPr>
              <a:t>: 175.000 USD</a:t>
            </a:r>
          </a:p>
        </p:txBody>
      </p:sp>
    </p:spTree>
    <p:extLst>
      <p:ext uri="{BB962C8B-B14F-4D97-AF65-F5344CB8AC3E}">
        <p14:creationId xmlns:p14="http://schemas.microsoft.com/office/powerpoint/2010/main" val="3427286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462B406-9FCA-751D-F658-D267D0F6E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442" y="2363940"/>
            <a:ext cx="5040000" cy="2314592"/>
          </a:xfrm>
          <a:prstGeom prst="rect">
            <a:avLst/>
          </a:prstGeom>
        </p:spPr>
      </p:pic>
      <p:sp>
        <p:nvSpPr>
          <p:cNvPr id="699" name="Google Shape;699;p127"/>
          <p:cNvSpPr txBox="1">
            <a:spLocks noGrp="1"/>
          </p:cNvSpPr>
          <p:nvPr>
            <p:ph type="title"/>
          </p:nvPr>
        </p:nvSpPr>
        <p:spPr>
          <a:xfrm>
            <a:off x="328725" y="256275"/>
            <a:ext cx="697262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 Journey Hazard and Risk Assessment</a:t>
            </a:r>
            <a:endParaRPr sz="2500" b="1" dirty="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00" name="Google Shape;700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1797" y="193975"/>
            <a:ext cx="1678550" cy="6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33;p122">
            <a:extLst>
              <a:ext uri="{FF2B5EF4-FFF2-40B4-BE49-F238E27FC236}">
                <a16:creationId xmlns:a16="http://schemas.microsoft.com/office/drawing/2014/main" id="{B81A1D2D-4F0D-E552-ECF1-80253F84DC3A}"/>
              </a:ext>
            </a:extLst>
          </p:cNvPr>
          <p:cNvSpPr txBox="1">
            <a:spLocks/>
          </p:cNvSpPr>
          <p:nvPr/>
        </p:nvSpPr>
        <p:spPr>
          <a:xfrm>
            <a:off x="328725" y="828975"/>
            <a:ext cx="40595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Part II: Risk Assessment</a:t>
            </a:r>
          </a:p>
        </p:txBody>
      </p:sp>
      <p:sp>
        <p:nvSpPr>
          <p:cNvPr id="4" name="Abgerundetes Rechteck 13">
            <a:extLst>
              <a:ext uri="{FF2B5EF4-FFF2-40B4-BE49-F238E27FC236}">
                <a16:creationId xmlns:a16="http://schemas.microsoft.com/office/drawing/2014/main" id="{F1FACD76-8F56-AD0B-261E-7D5BE470227C}"/>
              </a:ext>
            </a:extLst>
          </p:cNvPr>
          <p:cNvSpPr/>
          <p:nvPr/>
        </p:nvSpPr>
        <p:spPr>
          <a:xfrm>
            <a:off x="328725" y="1628014"/>
            <a:ext cx="2741480" cy="309870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GB" sz="2000" b="1" dirty="0">
                <a:solidFill>
                  <a:srgbClr val="595959"/>
                </a:solidFill>
                <a:latin typeface="Calibri"/>
                <a:cs typeface="Calibri"/>
              </a:rPr>
              <a:t>Objective</a:t>
            </a:r>
            <a:endParaRPr lang="de-CH" sz="2000" b="1" dirty="0">
              <a:solidFill>
                <a:srgbClr val="595959"/>
              </a:solidFill>
              <a:latin typeface="Calibri"/>
              <a:cs typeface="Calibri"/>
            </a:endParaRPr>
          </a:p>
          <a:p>
            <a:pPr lvl="0">
              <a:lnSpc>
                <a:spcPct val="107000"/>
              </a:lnSpc>
              <a:spcBef>
                <a:spcPts val="1200"/>
              </a:spcBef>
            </a:pPr>
            <a:r>
              <a:rPr lang="en-GB" sz="1600" dirty="0">
                <a:solidFill>
                  <a:srgbClr val="595959"/>
                </a:solidFill>
                <a:latin typeface="Calibri"/>
                <a:cs typeface="Calibri"/>
              </a:rPr>
              <a:t>Enhance the capacity of practitioners on how to: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595959"/>
                </a:solidFill>
                <a:latin typeface="Calibri"/>
                <a:cs typeface="Calibri"/>
              </a:rPr>
              <a:t>independently conduct a risk assessment and determine the cost-benefit ratio of a DRR measure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595959"/>
                </a:solidFill>
                <a:latin typeface="Calibri"/>
                <a:cs typeface="Calibri"/>
              </a:rPr>
              <a:t>work with GIS</a:t>
            </a:r>
            <a:endParaRPr lang="en-US" sz="1600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sp>
        <p:nvSpPr>
          <p:cNvPr id="5" name="Abgerundetes Rechteck 12">
            <a:extLst>
              <a:ext uri="{FF2B5EF4-FFF2-40B4-BE49-F238E27FC236}">
                <a16:creationId xmlns:a16="http://schemas.microsoft.com/office/drawing/2014/main" id="{2CF38EFE-230C-B60F-D5B8-D159B0249B09}"/>
              </a:ext>
            </a:extLst>
          </p:cNvPr>
          <p:cNvSpPr/>
          <p:nvPr/>
        </p:nvSpPr>
        <p:spPr>
          <a:xfrm>
            <a:off x="4789693" y="1628014"/>
            <a:ext cx="2227634" cy="45033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sz="2000" b="1" dirty="0">
                <a:solidFill>
                  <a:srgbClr val="595959"/>
                </a:solidFill>
                <a:latin typeface="Calibri"/>
                <a:cs typeface="Calibri"/>
              </a:rPr>
              <a:t>Agenda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BDA30B2F-A5F0-B254-218A-D96CFA203B81}"/>
              </a:ext>
            </a:extLst>
          </p:cNvPr>
          <p:cNvSpPr txBox="1"/>
          <p:nvPr/>
        </p:nvSpPr>
        <p:spPr>
          <a:xfrm>
            <a:off x="1308647" y="78202"/>
            <a:ext cx="6412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1350" b="1" kern="1200" dirty="0">
                <a:latin typeface="Verdana"/>
                <a:ea typeface="+mn-ea"/>
                <a:cs typeface="+mn-cs"/>
              </a:rPr>
              <a:t>Goal and </a:t>
            </a:r>
            <a:r>
              <a:rPr lang="de-DE" sz="1350" b="1" kern="1200" dirty="0" err="1">
                <a:latin typeface="Verdana"/>
                <a:ea typeface="+mn-ea"/>
                <a:cs typeface="+mn-cs"/>
              </a:rPr>
              <a:t>content</a:t>
            </a:r>
            <a:r>
              <a:rPr lang="de-DE" sz="1350" b="1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350" b="1" kern="1200" dirty="0" err="1">
                <a:latin typeface="Verdana"/>
                <a:ea typeface="+mn-ea"/>
                <a:cs typeface="+mn-cs"/>
              </a:rPr>
              <a:t>of</a:t>
            </a:r>
            <a:r>
              <a:rPr lang="de-DE" sz="1350" b="1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350" b="1" kern="1200" dirty="0" err="1">
                <a:latin typeface="Verdana"/>
                <a:ea typeface="+mn-ea"/>
                <a:cs typeface="+mn-cs"/>
              </a:rPr>
              <a:t>this</a:t>
            </a:r>
            <a:r>
              <a:rPr lang="de-DE" sz="1350" b="1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350" b="1" kern="1200" dirty="0" err="1">
                <a:latin typeface="Verdana"/>
                <a:ea typeface="+mn-ea"/>
                <a:cs typeface="+mn-cs"/>
              </a:rPr>
              <a:t>module</a:t>
            </a:r>
            <a:endParaRPr lang="de-DE" sz="1350" b="1" kern="1200" dirty="0">
              <a:latin typeface="Verdana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2BA38A-8BB3-4800-C1FF-1B6EF59DBD77}"/>
              </a:ext>
            </a:extLst>
          </p:cNvPr>
          <p:cNvSpPr txBox="1"/>
          <p:nvPr/>
        </p:nvSpPr>
        <p:spPr>
          <a:xfrm>
            <a:off x="1308646" y="671305"/>
            <a:ext cx="6412706" cy="18235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CH" sz="1500" b="1" kern="1200" dirty="0">
                <a:latin typeface="Verdana" pitchFamily="34" charset="0"/>
                <a:ea typeface="+mn-ea"/>
                <a:cs typeface="+mn-cs"/>
              </a:rPr>
              <a:t>Goals: 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The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participants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...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750" kern="1200" dirty="0">
              <a:latin typeface="Verdana" pitchFamily="34" charset="0"/>
              <a:ea typeface="+mn-ea"/>
              <a:cs typeface="+mn-cs"/>
            </a:endParaRP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know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the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Risk Excel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tool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and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MiResiliencia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and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can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apply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them</a:t>
            </a:r>
            <a:endParaRPr lang="de-CH" sz="1500" kern="1200" dirty="0">
              <a:latin typeface="Verdana" pitchFamily="34" charset="0"/>
              <a:ea typeface="+mn-ea"/>
              <a:cs typeface="+mn-cs"/>
            </a:endParaRP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de-CH" sz="1500" kern="1200" dirty="0">
              <a:latin typeface="Verdana" pitchFamily="34" charset="0"/>
              <a:ea typeface="+mn-ea"/>
              <a:cs typeface="+mn-cs"/>
            </a:endParaRP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understand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the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concept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of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indirect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risks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and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can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apply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it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in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cost-benefit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calculations</a:t>
            </a:r>
            <a:endParaRPr lang="de-CH" sz="1500" kern="1200" dirty="0">
              <a:latin typeface="Verdana" pitchFamily="34" charset="0"/>
              <a:ea typeface="+mn-ea"/>
              <a:cs typeface="+mn-cs"/>
            </a:endParaRP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de-CH" sz="1500" kern="1200" dirty="0">
              <a:latin typeface="Verdana" pitchFamily="34" charset="0"/>
              <a:ea typeface="+mn-ea"/>
              <a:cs typeface="+mn-cs"/>
            </a:endParaRP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receive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answers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to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open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questions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on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risk</a:t>
            </a:r>
            <a:r>
              <a:rPr lang="de-CH" sz="1500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CH" sz="1500" kern="1200" dirty="0" err="1">
                <a:latin typeface="Verdana" pitchFamily="34" charset="0"/>
                <a:ea typeface="+mn-ea"/>
                <a:cs typeface="+mn-cs"/>
              </a:rPr>
              <a:t>calculation</a:t>
            </a:r>
            <a:endParaRPr lang="de-CH" sz="1500" kern="1200" dirty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E464BF5-3744-7E60-A33A-C00E8DEE4758}"/>
              </a:ext>
            </a:extLst>
          </p:cNvPr>
          <p:cNvSpPr txBox="1"/>
          <p:nvPr/>
        </p:nvSpPr>
        <p:spPr>
          <a:xfrm>
            <a:off x="1432228" y="2912450"/>
            <a:ext cx="6289124" cy="1478132"/>
          </a:xfrm>
          <a:prstGeom prst="rect">
            <a:avLst/>
          </a:prstGeom>
          <a:noFill/>
          <a:ln w="3810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en-US" sz="1500" b="1" kern="1200" dirty="0">
                <a:latin typeface="Verdana"/>
                <a:ea typeface="+mn-ea"/>
                <a:cs typeface="+mn-cs"/>
              </a:rPr>
              <a:t>Content:</a:t>
            </a:r>
          </a:p>
          <a:p>
            <a:pPr marL="342900" indent="-342900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FontTx/>
              <a:buAutoNum type="arabicParenR"/>
            </a:pPr>
            <a:r>
              <a:rPr lang="en-US" sz="1500" kern="1200" dirty="0">
                <a:latin typeface="Verdana"/>
                <a:ea typeface="+mn-ea"/>
                <a:cs typeface="+mn-cs"/>
              </a:rPr>
              <a:t>Exercise Risk and cost-benefit calculation of mitigation measures using Excel tool (group exercise)</a:t>
            </a:r>
          </a:p>
          <a:p>
            <a:pPr marL="342900" indent="-342900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FontTx/>
              <a:buAutoNum type="arabicParenR"/>
            </a:pPr>
            <a:endParaRPr lang="en-US" sz="1500" kern="1200" dirty="0">
              <a:latin typeface="Verdana"/>
              <a:ea typeface="+mn-ea"/>
              <a:cs typeface="+mn-cs"/>
            </a:endParaRPr>
          </a:p>
          <a:p>
            <a:pPr marL="342900" indent="-342900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FontTx/>
              <a:buAutoNum type="arabicParenR"/>
            </a:pPr>
            <a:r>
              <a:rPr lang="en-US" sz="1500" kern="1200" dirty="0">
                <a:latin typeface="Verdana"/>
                <a:ea typeface="+mn-ea"/>
                <a:cs typeface="+mn-cs"/>
              </a:rPr>
              <a:t>Exercise Risk and cost-benefit calculation of protection measures using </a:t>
            </a:r>
            <a:r>
              <a:rPr lang="en-US" sz="1500" kern="1200" dirty="0" err="1">
                <a:latin typeface="Verdana"/>
                <a:ea typeface="+mn-ea"/>
                <a:cs typeface="+mn-cs"/>
              </a:rPr>
              <a:t>MiResiliencia</a:t>
            </a:r>
            <a:r>
              <a:rPr lang="en-US" sz="1500" kern="1200" dirty="0">
                <a:latin typeface="Verdana"/>
                <a:ea typeface="+mn-ea"/>
                <a:cs typeface="+mn-cs"/>
              </a:rPr>
              <a:t> (group exercise)</a:t>
            </a:r>
          </a:p>
          <a:p>
            <a:pPr marL="342900" indent="-342900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FontTx/>
              <a:buAutoNum type="arabicParenR"/>
            </a:pPr>
            <a:endParaRPr lang="en-US" sz="1500" kern="1200" dirty="0">
              <a:latin typeface="Verdana"/>
              <a:ea typeface="+mn-ea"/>
              <a:cs typeface="+mn-cs"/>
            </a:endParaRPr>
          </a:p>
          <a:p>
            <a:pPr marL="342900" indent="-342900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FontTx/>
              <a:buAutoNum type="arabicParenR"/>
            </a:pPr>
            <a:r>
              <a:rPr lang="en-US" sz="1500" kern="1200" dirty="0">
                <a:latin typeface="Verdana"/>
                <a:ea typeface="+mn-ea"/>
                <a:cs typeface="+mn-cs"/>
              </a:rPr>
              <a:t>Q&amp;A on risk analyses</a:t>
            </a:r>
            <a:endParaRPr lang="de-DE" sz="1500" kern="1200" dirty="0">
              <a:latin typeface="Verdana"/>
              <a:ea typeface="+mn-ea"/>
              <a:cs typeface="+mn-cs"/>
            </a:endParaRPr>
          </a:p>
          <a:p>
            <a:pPr marL="342900" indent="-342900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FontTx/>
              <a:buAutoNum type="arabicParenR"/>
            </a:pPr>
            <a:endParaRPr lang="de-CH" sz="1650" kern="1200" dirty="0"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45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BDA30B2F-A5F0-B254-218A-D96CFA203B81}"/>
              </a:ext>
            </a:extLst>
          </p:cNvPr>
          <p:cNvSpPr txBox="1"/>
          <p:nvPr/>
        </p:nvSpPr>
        <p:spPr>
          <a:xfrm>
            <a:off x="1308647" y="97141"/>
            <a:ext cx="6412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de-DE" sz="1350" b="1" kern="1200" dirty="0">
                <a:latin typeface="Verdana" pitchFamily="34" charset="0"/>
                <a:ea typeface="+mn-ea"/>
                <a:cs typeface="+mn-cs"/>
              </a:rPr>
              <a:t>Repetition </a:t>
            </a:r>
            <a:r>
              <a:rPr lang="de-DE" sz="1350" b="1" kern="1200" dirty="0" err="1">
                <a:latin typeface="Verdana" pitchFamily="34" charset="0"/>
                <a:ea typeface="+mn-ea"/>
                <a:cs typeface="+mn-cs"/>
              </a:rPr>
              <a:t>from</a:t>
            </a:r>
            <a:r>
              <a:rPr lang="de-DE" sz="1350" b="1" kern="1200" dirty="0">
                <a:latin typeface="Verdana" pitchFamily="34" charset="0"/>
                <a:ea typeface="+mn-ea"/>
                <a:cs typeface="+mn-cs"/>
              </a:rPr>
              <a:t> Module 2 (Risk </a:t>
            </a:r>
            <a:r>
              <a:rPr lang="de-DE" sz="1350" b="1" kern="1200" dirty="0" err="1">
                <a:latin typeface="Verdana" pitchFamily="34" charset="0"/>
                <a:ea typeface="+mn-ea"/>
                <a:cs typeface="+mn-cs"/>
              </a:rPr>
              <a:t>analysis</a:t>
            </a:r>
            <a:r>
              <a:rPr lang="de-DE" sz="1350" b="1" kern="1200" dirty="0">
                <a:latin typeface="Verdana" pitchFamily="34" charset="0"/>
                <a:ea typeface="+mn-ea"/>
                <a:cs typeface="+mn-cs"/>
              </a:rPr>
              <a:t> </a:t>
            </a:r>
            <a:r>
              <a:rPr lang="de-DE" sz="1350" b="1" kern="1200" dirty="0" err="1">
                <a:latin typeface="Verdana" pitchFamily="34" charset="0"/>
                <a:ea typeface="+mn-ea"/>
                <a:cs typeface="+mn-cs"/>
              </a:rPr>
              <a:t>based</a:t>
            </a:r>
            <a:r>
              <a:rPr lang="de-DE" sz="1350" b="1" kern="1200" dirty="0">
                <a:latin typeface="Verdana" pitchFamily="34" charset="0"/>
                <a:ea typeface="+mn-ea"/>
                <a:cs typeface="+mn-cs"/>
              </a:rPr>
              <a:t> on Excel)</a:t>
            </a:r>
            <a:endParaRPr lang="de-CH" sz="1350" b="1" kern="1200" dirty="0"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6EA4F23-0C90-4450-97FF-D234EFE8A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36610"/>
            <a:ext cx="6858000" cy="293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14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68CC4203-27D4-4F21-4E76-CFB506FA4623}"/>
              </a:ext>
            </a:extLst>
          </p:cNvPr>
          <p:cNvSpPr txBox="1">
            <a:spLocks/>
          </p:cNvSpPr>
          <p:nvPr/>
        </p:nvSpPr>
        <p:spPr>
          <a:xfrm>
            <a:off x="1242001" y="106837"/>
            <a:ext cx="6708993" cy="3225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kern="1200">
                <a:solidFill>
                  <a:srgbClr val="4E536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base">
              <a:spcAft>
                <a:spcPct val="0"/>
              </a:spcAft>
              <a:buClrTx/>
            </a:pPr>
            <a:r>
              <a:rPr lang="de-CH" sz="1800" b="1" dirty="0"/>
              <a:t>Website </a:t>
            </a:r>
            <a:r>
              <a:rPr lang="de-CH" sz="1800" b="1" dirty="0" err="1"/>
              <a:t>to</a:t>
            </a:r>
            <a:r>
              <a:rPr lang="de-CH" sz="1800" b="1" dirty="0"/>
              <a:t> </a:t>
            </a:r>
            <a:r>
              <a:rPr lang="de-CH" sz="1800" b="1" dirty="0" err="1"/>
              <a:t>download</a:t>
            </a:r>
            <a:r>
              <a:rPr lang="de-CH" sz="1800" b="1" dirty="0"/>
              <a:t> </a:t>
            </a:r>
            <a:r>
              <a:rPr lang="de-CH" sz="1800" b="1" dirty="0" err="1"/>
              <a:t>the</a:t>
            </a:r>
            <a:r>
              <a:rPr lang="de-CH" sz="1800" b="1" dirty="0"/>
              <a:t> </a:t>
            </a:r>
            <a:r>
              <a:rPr lang="de-CH" sz="1800" b="1" dirty="0" err="1"/>
              <a:t>excel</a:t>
            </a:r>
            <a:r>
              <a:rPr lang="de-CH" sz="1800" b="1" dirty="0"/>
              <a:t> </a:t>
            </a:r>
            <a:r>
              <a:rPr lang="de-CH" sz="1800" b="1" dirty="0" err="1"/>
              <a:t>calculation</a:t>
            </a:r>
            <a:r>
              <a:rPr lang="de-CH" sz="1800" b="1" dirty="0"/>
              <a:t> </a:t>
            </a:r>
            <a:r>
              <a:rPr lang="de-CH" sz="1800" b="1" dirty="0" err="1"/>
              <a:t>sheet</a:t>
            </a:r>
            <a:endParaRPr lang="en-GB" sz="1800" b="1" dirty="0"/>
          </a:p>
        </p:txBody>
      </p:sp>
      <p:pic>
        <p:nvPicPr>
          <p:cNvPr id="3" name="Grafik 2">
            <a:hlinkClick r:id="rId2"/>
            <a:extLst>
              <a:ext uri="{FF2B5EF4-FFF2-40B4-BE49-F238E27FC236}">
                <a16:creationId xmlns:a16="http://schemas.microsoft.com/office/drawing/2014/main" id="{09D70DDE-5D6D-D765-A176-AF3CBFAC7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553427"/>
            <a:ext cx="6858000" cy="4036646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23260A6-787C-95D4-DF15-70D9814E84C9}"/>
              </a:ext>
            </a:extLst>
          </p:cNvPr>
          <p:cNvSpPr/>
          <p:nvPr/>
        </p:nvSpPr>
        <p:spPr>
          <a:xfrm>
            <a:off x="6036815" y="2989556"/>
            <a:ext cx="818966" cy="366204"/>
          </a:xfrm>
          <a:prstGeom prst="ellipse">
            <a:avLst/>
          </a:prstGeom>
          <a:solidFill>
            <a:schemeClr val="accent1">
              <a:alpha val="39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984F64F-982C-7FE2-F65C-8A7A04BFBDEF}"/>
              </a:ext>
            </a:extLst>
          </p:cNvPr>
          <p:cNvSpPr txBox="1"/>
          <p:nvPr/>
        </p:nvSpPr>
        <p:spPr>
          <a:xfrm>
            <a:off x="1662344" y="1888498"/>
            <a:ext cx="2603377" cy="1225118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1125" b="1" kern="1200" dirty="0">
                <a:latin typeface="Verdan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www.hazard-risk.com/risk</a:t>
            </a:r>
            <a:r>
              <a:rPr lang="de-DE" sz="1125" b="1" kern="1200" dirty="0">
                <a:latin typeface="Verdana"/>
                <a:ea typeface="+mn-ea"/>
                <a:cs typeface="+mn-cs"/>
              </a:rPr>
              <a:t>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endParaRPr lang="de-DE" sz="1125" b="1" kern="1200" dirty="0">
              <a:latin typeface="Verdana"/>
              <a:ea typeface="+mn-ea"/>
              <a:cs typeface="+mn-cs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1125" b="1" kern="1200" dirty="0">
                <a:latin typeface="Verdana"/>
                <a:ea typeface="+mn-ea"/>
                <a:cs typeface="+mn-cs"/>
              </a:rPr>
              <a:t>(</a:t>
            </a:r>
            <a:r>
              <a:rPr lang="de-DE" sz="1125" b="1" kern="1200" dirty="0" err="1">
                <a:latin typeface="Verdana"/>
                <a:ea typeface="+mn-ea"/>
                <a:cs typeface="+mn-cs"/>
              </a:rPr>
              <a:t>website</a:t>
            </a:r>
            <a:r>
              <a:rPr lang="de-DE" sz="1125" b="1" kern="1200" dirty="0">
                <a:latin typeface="Verdana"/>
                <a:ea typeface="+mn-ea"/>
                <a:cs typeface="+mn-cs"/>
              </a:rPr>
              <a:t> link in </a:t>
            </a:r>
            <a:r>
              <a:rPr lang="de-DE" sz="1125" b="1" kern="1200" dirty="0" err="1">
                <a:latin typeface="Verdana"/>
                <a:ea typeface="+mn-ea"/>
                <a:cs typeface="+mn-cs"/>
              </a:rPr>
              <a:t>the</a:t>
            </a:r>
            <a:r>
              <a:rPr lang="de-DE" sz="1125" b="1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125" b="1" kern="1200" dirty="0" err="1">
                <a:latin typeface="Verdana"/>
                <a:ea typeface="+mn-ea"/>
                <a:cs typeface="+mn-cs"/>
              </a:rPr>
              <a:t>chat</a:t>
            </a:r>
            <a:r>
              <a:rPr lang="de-DE" sz="1125" b="1" kern="1200" dirty="0">
                <a:latin typeface="Verdana"/>
                <a:ea typeface="+mn-ea"/>
                <a:cs typeface="+mn-cs"/>
              </a:rPr>
              <a:t>)</a:t>
            </a:r>
            <a:endParaRPr lang="de-CH" sz="1125" b="1" kern="1200" dirty="0"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198323"/>
      </p:ext>
    </p:extLst>
  </p:cSld>
  <p:clrMapOvr>
    <a:masterClrMapping/>
  </p:clrMapOvr>
  <p:transition spd="med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68CC4203-27D4-4F21-4E76-CFB506FA4623}"/>
              </a:ext>
            </a:extLst>
          </p:cNvPr>
          <p:cNvSpPr txBox="1">
            <a:spLocks/>
          </p:cNvSpPr>
          <p:nvPr/>
        </p:nvSpPr>
        <p:spPr>
          <a:xfrm>
            <a:off x="1242001" y="106837"/>
            <a:ext cx="6708993" cy="3225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kern="1200">
                <a:solidFill>
                  <a:srgbClr val="4E536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base">
              <a:spcAft>
                <a:spcPct val="0"/>
              </a:spcAft>
              <a:buClrTx/>
            </a:pPr>
            <a:r>
              <a:rPr lang="de-CH" sz="1800" b="1" err="1"/>
              <a:t>Introduction</a:t>
            </a:r>
            <a:r>
              <a:rPr lang="de-CH" sz="1800" b="1"/>
              <a:t> (Critical </a:t>
            </a:r>
            <a:r>
              <a:rPr lang="de-CH" sz="1800" b="1" err="1"/>
              <a:t>sites</a:t>
            </a:r>
            <a:r>
              <a:rPr lang="de-CH" sz="1800" b="1"/>
              <a:t>)</a:t>
            </a:r>
            <a:endParaRPr lang="en-GB" sz="1800" b="1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4D807B6-0334-D7C3-B219-CDDA66698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1100"/>
            <a:ext cx="6601691" cy="478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16944"/>
      </p:ext>
    </p:extLst>
  </p:cSld>
  <p:clrMapOvr>
    <a:masterClrMapping/>
  </p:clrMapOvr>
  <p:transition spd="med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68CC4203-27D4-4F21-4E76-CFB506FA4623}"/>
              </a:ext>
            </a:extLst>
          </p:cNvPr>
          <p:cNvSpPr txBox="1">
            <a:spLocks/>
          </p:cNvSpPr>
          <p:nvPr/>
        </p:nvSpPr>
        <p:spPr>
          <a:xfrm>
            <a:off x="1242001" y="106837"/>
            <a:ext cx="6708993" cy="3225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kern="1200">
                <a:solidFill>
                  <a:srgbClr val="4E536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base">
              <a:spcAft>
                <a:spcPct val="0"/>
              </a:spcAft>
              <a:buClrTx/>
            </a:pPr>
            <a:r>
              <a:rPr lang="de-CH" sz="1800" b="1" dirty="0" err="1"/>
              <a:t>Indirect</a:t>
            </a:r>
            <a:r>
              <a:rPr lang="de-CH" sz="1800" b="1" dirty="0"/>
              <a:t> </a:t>
            </a:r>
            <a:r>
              <a:rPr lang="de-CH" sz="1800" b="1" dirty="0" err="1"/>
              <a:t>Risks</a:t>
            </a:r>
            <a:r>
              <a:rPr lang="de-CH" sz="1800" b="1" dirty="0"/>
              <a:t> (</a:t>
            </a:r>
            <a:r>
              <a:rPr lang="de-CH" sz="1800" b="1" dirty="0" err="1"/>
              <a:t>depend</a:t>
            </a:r>
            <a:r>
              <a:rPr lang="de-CH" sz="1800" b="1" dirty="0"/>
              <a:t> on social </a:t>
            </a:r>
            <a:r>
              <a:rPr lang="de-CH" sz="1800" b="1" dirty="0" err="1"/>
              <a:t>capacities</a:t>
            </a:r>
            <a:r>
              <a:rPr lang="de-CH" sz="1800" b="1" dirty="0"/>
              <a:t>)</a:t>
            </a:r>
            <a:endParaRPr lang="en-GB" sz="18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4DB48A-8CC6-5FAF-6A2C-0319A9659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453" y="1796354"/>
            <a:ext cx="6804541" cy="30761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38DE094D-ADCB-92FF-A278-9768AF9BBFDD}"/>
                  </a:ext>
                </a:extLst>
              </p:cNvPr>
              <p:cNvSpPr txBox="1"/>
              <p:nvPr/>
            </p:nvSpPr>
            <p:spPr>
              <a:xfrm>
                <a:off x="1215804" y="710902"/>
                <a:ext cx="6761386" cy="6658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808080"/>
                  </a:buClr>
                </a:pPr>
                <a:r>
                  <a:rPr lang="de-DE" sz="1125" b="1" kern="1200" dirty="0">
                    <a:latin typeface="Verdana"/>
                    <a:ea typeface="+mn-ea"/>
                    <a:cs typeface="+mn-cs"/>
                  </a:rPr>
                  <a:t>Concept </a:t>
                </a:r>
                <a:r>
                  <a:rPr lang="de-DE" sz="1125" b="1" kern="1200" dirty="0" err="1">
                    <a:latin typeface="Verdana"/>
                    <a:ea typeface="+mn-ea"/>
                    <a:cs typeface="+mn-cs"/>
                  </a:rPr>
                  <a:t>of</a:t>
                </a:r>
                <a:r>
                  <a:rPr lang="de-DE" sz="1125" b="1" kern="1200" dirty="0">
                    <a:latin typeface="Verdana"/>
                    <a:ea typeface="+mn-ea"/>
                    <a:cs typeface="+mn-cs"/>
                  </a:rPr>
                  <a:t> </a:t>
                </a:r>
                <a:r>
                  <a:rPr lang="de-DE" sz="1125" b="1" kern="1200" dirty="0" err="1">
                    <a:latin typeface="Verdana"/>
                    <a:ea typeface="+mn-ea"/>
                    <a:cs typeface="+mn-cs"/>
                  </a:rPr>
                  <a:t>calculation</a:t>
                </a:r>
                <a:r>
                  <a:rPr lang="de-DE" sz="1125" b="1" kern="1200" dirty="0">
                    <a:latin typeface="Verdana"/>
                    <a:ea typeface="+mn-ea"/>
                    <a:cs typeface="+mn-cs"/>
                  </a:rPr>
                  <a:t> </a:t>
                </a:r>
                <a:r>
                  <a:rPr lang="de-DE" sz="1125" b="1" kern="1200" dirty="0" err="1">
                    <a:latin typeface="Verdana"/>
                    <a:ea typeface="+mn-ea"/>
                    <a:cs typeface="+mn-cs"/>
                  </a:rPr>
                  <a:t>of</a:t>
                </a:r>
                <a:r>
                  <a:rPr lang="de-DE" sz="1125" b="1" kern="1200" dirty="0">
                    <a:latin typeface="Verdana"/>
                    <a:ea typeface="+mn-ea"/>
                    <a:cs typeface="+mn-cs"/>
                  </a:rPr>
                  <a:t> </a:t>
                </a:r>
                <a:r>
                  <a:rPr lang="de-DE" sz="1125" b="1" kern="1200" dirty="0" err="1">
                    <a:latin typeface="Verdana"/>
                    <a:ea typeface="+mn-ea"/>
                    <a:cs typeface="+mn-cs"/>
                  </a:rPr>
                  <a:t>indirect</a:t>
                </a:r>
                <a:r>
                  <a:rPr lang="de-DE" sz="1125" b="1" kern="1200" dirty="0">
                    <a:latin typeface="Verdana"/>
                    <a:ea typeface="+mn-ea"/>
                    <a:cs typeface="+mn-cs"/>
                  </a:rPr>
                  <a:t> </a:t>
                </a:r>
                <a:r>
                  <a:rPr lang="de-DE" sz="1125" b="1" kern="1200" dirty="0" err="1">
                    <a:latin typeface="Verdana"/>
                    <a:ea typeface="+mn-ea"/>
                    <a:cs typeface="+mn-cs"/>
                  </a:rPr>
                  <a:t>risks</a:t>
                </a:r>
                <a:endParaRPr lang="de-DE" sz="1125" b="1" kern="1200" dirty="0">
                  <a:latin typeface="Verdana"/>
                  <a:ea typeface="+mn-ea"/>
                  <a:cs typeface="+mn-cs"/>
                </a:endParaRPr>
              </a:p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808080"/>
                  </a:buClr>
                </a:pPr>
                <a:endParaRPr lang="de-DE" sz="1125" kern="1200" dirty="0">
                  <a:latin typeface="Verdana"/>
                  <a:ea typeface="+mn-ea"/>
                  <a:cs typeface="+mn-cs"/>
                </a:endParaRPr>
              </a:p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80808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z="1125" kern="1200" dirty="0">
                          <a:latin typeface="Verdana" pitchFamily="34" charset="0"/>
                          <a:ea typeface="+mn-ea"/>
                          <a:cs typeface="+mn-cs"/>
                        </a:rPr>
                        <m:t>Indirect</m:t>
                      </m:r>
                      <m:r>
                        <m:rPr>
                          <m:nor/>
                        </m:rPr>
                        <a:rPr lang="de-DE" sz="1125" kern="1200" dirty="0">
                          <a:latin typeface="Verdana" pitchFamily="34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lang="de-DE" sz="1125" kern="1200" dirty="0">
                          <a:latin typeface="Verdana" pitchFamily="34" charset="0"/>
                          <a:ea typeface="+mn-ea"/>
                          <a:cs typeface="+mn-cs"/>
                        </a:rPr>
                        <m:t>Risks</m:t>
                      </m:r>
                      <m:r>
                        <a:rPr lang="en-US" sz="1125" kern="1200"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1125" i="1" kern="1200"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de-DE" sz="1125" kern="1200" dirty="0">
                              <a:latin typeface="Verdana" pitchFamily="34" charset="0"/>
                              <a:ea typeface="+mn-ea"/>
                              <a:cs typeface="+mn-cs"/>
                            </a:rPr>
                            <m:t>Lost</m:t>
                          </m:r>
                          <m:r>
                            <m:rPr>
                              <m:nor/>
                            </m:rPr>
                            <a:rPr lang="de-DE" sz="1125" kern="1200" dirty="0">
                              <a:latin typeface="Verdana" pitchFamily="34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DE" sz="1125" kern="1200" dirty="0">
                              <a:latin typeface="Verdana" pitchFamily="34" charset="0"/>
                              <a:ea typeface="+mn-ea"/>
                              <a:cs typeface="+mn-cs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lang="de-DE" sz="1125" kern="1200" dirty="0">
                              <a:latin typeface="Verdana" pitchFamily="34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DE" sz="1125" kern="1200" dirty="0">
                              <a:latin typeface="Verdana" pitchFamily="34" charset="0"/>
                              <a:ea typeface="+mn-ea"/>
                              <a:cs typeface="+mn-cs"/>
                            </a:rPr>
                            <m:t>daily</m:t>
                          </m:r>
                          <m:r>
                            <m:rPr>
                              <m:nor/>
                            </m:rPr>
                            <a:rPr lang="de-DE" sz="1125" kern="1200" dirty="0">
                              <a:latin typeface="Verdana" pitchFamily="34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DE" sz="1125" kern="1200" dirty="0">
                              <a:latin typeface="Verdana" pitchFamily="34" charset="0"/>
                              <a:ea typeface="+mn-ea"/>
                              <a:cs typeface="+mn-cs"/>
                            </a:rPr>
                            <m:t>production</m:t>
                          </m:r>
                          <m:r>
                            <m:rPr>
                              <m:nor/>
                            </m:rPr>
                            <a:rPr lang="de-DE" sz="1125" kern="1200" dirty="0">
                              <a:latin typeface="Verdana" pitchFamily="34" charset="0"/>
                              <a:ea typeface="+mn-ea"/>
                              <a:cs typeface="+mn-cs"/>
                            </a:rPr>
                            <m:t>[$] ∗ </m:t>
                          </m:r>
                          <m:r>
                            <m:rPr>
                              <m:nor/>
                            </m:rPr>
                            <a:rPr lang="de-DE" sz="1125" kern="1200" dirty="0">
                              <a:latin typeface="Verdana" pitchFamily="34" charset="0"/>
                              <a:ea typeface="+mn-ea"/>
                              <a:cs typeface="+mn-cs"/>
                            </a:rPr>
                            <m:t>days</m:t>
                          </m:r>
                          <m:r>
                            <m:rPr>
                              <m:nor/>
                            </m:rPr>
                            <a:rPr lang="de-DE" sz="1125" kern="1200" dirty="0">
                              <a:latin typeface="Verdana" pitchFamily="34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DE" sz="1125" kern="1200" dirty="0">
                              <a:latin typeface="Verdana" pitchFamily="34" charset="0"/>
                              <a:ea typeface="+mn-ea"/>
                              <a:cs typeface="+mn-cs"/>
                            </a:rPr>
                            <m:t>lost</m:t>
                          </m:r>
                          <m:r>
                            <m:rPr>
                              <m:nor/>
                            </m:rPr>
                            <a:rPr lang="de-CH" sz="1125" kern="1200" dirty="0">
                              <a:latin typeface="Verdana" pitchFamily="34" charset="0"/>
                              <a:ea typeface="+mn-ea"/>
                              <a:cs typeface="+mn-cs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de-DE" sz="1125" kern="1200" dirty="0">
                              <a:latin typeface="Verdana" pitchFamily="34" charset="0"/>
                              <a:ea typeface="+mn-ea"/>
                              <a:cs typeface="+mn-cs"/>
                            </a:rPr>
                            <m:t>Social</m:t>
                          </m:r>
                          <m:r>
                            <m:rPr>
                              <m:nor/>
                            </m:rPr>
                            <a:rPr lang="de-DE" sz="1125" kern="1200" dirty="0">
                              <a:latin typeface="Verdana" pitchFamily="34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DE" sz="1125" kern="1200" dirty="0">
                              <a:latin typeface="Verdana" pitchFamily="34" charset="0"/>
                              <a:ea typeface="+mn-ea"/>
                              <a:cs typeface="+mn-cs"/>
                            </a:rPr>
                            <m:t>Capacity</m:t>
                          </m:r>
                        </m:den>
                      </m:f>
                    </m:oMath>
                  </m:oMathPara>
                </a14:m>
                <a:endParaRPr lang="de-DE" sz="1125" kern="1200" dirty="0">
                  <a:latin typeface="Verdana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38DE094D-ADCB-92FF-A278-9768AF9BB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804" y="710902"/>
                <a:ext cx="6761386" cy="665825"/>
              </a:xfrm>
              <a:prstGeom prst="rect">
                <a:avLst/>
              </a:prstGeom>
              <a:blipFill>
                <a:blip r:embed="rId3"/>
                <a:stretch>
                  <a:fillRect l="-1261" t="-7339" b="-15596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DB711C11-4B53-F16A-7326-0A4F6E9BAE29}"/>
              </a:ext>
            </a:extLst>
          </p:cNvPr>
          <p:cNvSpPr txBox="1"/>
          <p:nvPr/>
        </p:nvSpPr>
        <p:spPr>
          <a:xfrm>
            <a:off x="1205253" y="1518274"/>
            <a:ext cx="6761386" cy="2536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1125" kern="1200" dirty="0" err="1">
                <a:latin typeface="Verdana"/>
                <a:ea typeface="+mn-ea"/>
                <a:cs typeface="+mn-cs"/>
              </a:rPr>
              <a:t>Indirect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125" kern="1200" dirty="0" err="1">
                <a:latin typeface="Verdana"/>
                <a:ea typeface="+mn-ea"/>
                <a:cs typeface="+mn-cs"/>
              </a:rPr>
              <a:t>risks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125" kern="1200" dirty="0" err="1">
                <a:latin typeface="Verdana"/>
                <a:ea typeface="+mn-ea"/>
                <a:cs typeface="+mn-cs"/>
              </a:rPr>
              <a:t>only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125" kern="1200" dirty="0" err="1">
                <a:latin typeface="Verdana"/>
                <a:ea typeface="+mn-ea"/>
                <a:cs typeface="+mn-cs"/>
              </a:rPr>
              <a:t>for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125" kern="1200" dirty="0" err="1">
                <a:latin typeface="Verdana"/>
                <a:ea typeface="+mn-ea"/>
                <a:cs typeface="+mn-cs"/>
              </a:rPr>
              <a:t>objects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125" kern="1200" dirty="0" err="1">
                <a:latin typeface="Verdana"/>
                <a:ea typeface="+mn-ea"/>
                <a:cs typeface="+mn-cs"/>
              </a:rPr>
              <a:t>with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125" kern="1200" dirty="0" err="1">
                <a:latin typeface="Verdana"/>
                <a:ea typeface="+mn-ea"/>
                <a:cs typeface="+mn-cs"/>
              </a:rPr>
              <a:t>income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125" kern="1200" dirty="0" err="1">
                <a:latin typeface="Verdana"/>
                <a:ea typeface="+mn-ea"/>
                <a:cs typeface="+mn-cs"/>
              </a:rPr>
              <a:t>generation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 (</a:t>
            </a:r>
            <a:r>
              <a:rPr lang="de-DE" sz="1125" kern="1200" dirty="0" err="1">
                <a:latin typeface="Verdana"/>
                <a:ea typeface="+mn-ea"/>
                <a:cs typeface="+mn-cs"/>
              </a:rPr>
              <a:t>administration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125" kern="1200" dirty="0" err="1">
                <a:latin typeface="Verdana"/>
                <a:ea typeface="+mn-ea"/>
                <a:cs typeface="+mn-cs"/>
              </a:rPr>
              <a:t>building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, </a:t>
            </a:r>
            <a:r>
              <a:rPr lang="de-DE" sz="1125" kern="1200" dirty="0" err="1">
                <a:latin typeface="Verdana"/>
                <a:ea typeface="+mn-ea"/>
                <a:cs typeface="+mn-cs"/>
              </a:rPr>
              <a:t>farmland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, …)</a:t>
            </a:r>
            <a:endParaRPr lang="de-DE" sz="1125" kern="1200" dirty="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036493"/>
      </p:ext>
    </p:extLst>
  </p:cSld>
  <p:clrMapOvr>
    <a:masterClrMapping/>
  </p:clrMapOvr>
  <p:transition spd="med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ECE0B96F-1819-10BD-ACFD-7FBEC31CBF38}"/>
              </a:ext>
            </a:extLst>
          </p:cNvPr>
          <p:cNvSpPr txBox="1"/>
          <p:nvPr/>
        </p:nvSpPr>
        <p:spPr>
          <a:xfrm>
            <a:off x="1250157" y="7144"/>
            <a:ext cx="6486524" cy="4786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1800" b="1" kern="1200" dirty="0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MiResiliencia-Tool</a:t>
            </a:r>
            <a:endParaRPr lang="de-CH" sz="1800" b="1" kern="1200" dirty="0">
              <a:solidFill>
                <a:srgbClr val="4E5363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993DA4-EDBA-518B-783C-AA064D111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393" y="903466"/>
            <a:ext cx="5379995" cy="362953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D887D6E-2D58-BAD2-A7E2-50DEAD87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921" y="3468951"/>
            <a:ext cx="1160232" cy="90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28937"/>
      </p:ext>
    </p:extLst>
  </p:cSld>
  <p:clrMapOvr>
    <a:masterClrMapping/>
  </p:clrMapOvr>
  <p:transition spd="med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ECE0B96F-1819-10BD-ACFD-7FBEC31CBF38}"/>
              </a:ext>
            </a:extLst>
          </p:cNvPr>
          <p:cNvSpPr txBox="1"/>
          <p:nvPr/>
        </p:nvSpPr>
        <p:spPr>
          <a:xfrm>
            <a:off x="1250157" y="7144"/>
            <a:ext cx="6486524" cy="4786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1800" b="1" kern="1200" dirty="0">
                <a:solidFill>
                  <a:srgbClr val="4E53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MiResiliencia-Tool</a:t>
            </a:r>
            <a:endParaRPr lang="de-CH" sz="1800" b="1" kern="1200" dirty="0">
              <a:solidFill>
                <a:srgbClr val="4E5363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2EA0307-C738-B91B-3E79-F6A60F309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879" y="587265"/>
            <a:ext cx="6858000" cy="3968969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A69A43B8-7AF5-0CC8-B2F3-C163F2EC42B1}"/>
              </a:ext>
            </a:extLst>
          </p:cNvPr>
          <p:cNvSpPr/>
          <p:nvPr/>
        </p:nvSpPr>
        <p:spPr>
          <a:xfrm>
            <a:off x="6036815" y="2205546"/>
            <a:ext cx="1498107" cy="366204"/>
          </a:xfrm>
          <a:prstGeom prst="ellipse">
            <a:avLst/>
          </a:prstGeom>
          <a:solidFill>
            <a:schemeClr val="accent1">
              <a:alpha val="39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de-CH" sz="1350" kern="1200">
              <a:solidFill>
                <a:srgbClr val="FFFFFF"/>
              </a:solidFill>
              <a:latin typeface="Verdana"/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68414A53-9096-34E3-E2EA-7F04E0689382}"/>
              </a:ext>
            </a:extLst>
          </p:cNvPr>
          <p:cNvCxnSpPr/>
          <p:nvPr/>
        </p:nvCxnSpPr>
        <p:spPr>
          <a:xfrm>
            <a:off x="4671874" y="2516819"/>
            <a:ext cx="13649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96D36F01-10B1-EBC8-EAC4-9DB5840D048D}"/>
              </a:ext>
            </a:extLst>
          </p:cNvPr>
          <p:cNvSpPr txBox="1"/>
          <p:nvPr/>
        </p:nvSpPr>
        <p:spPr>
          <a:xfrm>
            <a:off x="1196266" y="4657339"/>
            <a:ext cx="6704861" cy="21237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</a:pPr>
            <a:r>
              <a:rPr lang="de-DE" sz="1125" kern="1200" dirty="0" err="1">
                <a:latin typeface="Verdana"/>
                <a:ea typeface="+mn-ea"/>
                <a:cs typeface="+mn-cs"/>
              </a:rPr>
              <a:t>Have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125" kern="1200" dirty="0" err="1">
                <a:latin typeface="Verdana"/>
                <a:ea typeface="+mn-ea"/>
                <a:cs typeface="+mn-cs"/>
              </a:rPr>
              <a:t>you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125" kern="1200" dirty="0" err="1">
                <a:latin typeface="Verdana"/>
                <a:ea typeface="+mn-ea"/>
                <a:cs typeface="+mn-cs"/>
              </a:rPr>
              <a:t>already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125" kern="1200" dirty="0" err="1">
                <a:latin typeface="Verdana"/>
                <a:ea typeface="+mn-ea"/>
                <a:cs typeface="+mn-cs"/>
              </a:rPr>
              <a:t>downloaded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 </a:t>
            </a:r>
            <a:r>
              <a:rPr lang="de-DE" sz="1125" kern="1200" dirty="0" err="1">
                <a:latin typeface="Verdana"/>
                <a:ea typeface="+mn-ea"/>
                <a:cs typeface="+mn-cs"/>
              </a:rPr>
              <a:t>the</a:t>
            </a:r>
            <a:r>
              <a:rPr lang="de-DE" sz="1125" kern="1200" dirty="0">
                <a:latin typeface="Verdana"/>
                <a:ea typeface="+mn-ea"/>
                <a:cs typeface="+mn-cs"/>
              </a:rPr>
              <a:t> MiResiliencia-File?</a:t>
            </a:r>
            <a:endParaRPr lang="de-CH" sz="1125" kern="1200" dirty="0"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009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orträge Quer Deutsch">
  <a:themeElements>
    <a:clrScheme name="Vorträge Quer Deutsch 8">
      <a:dk1>
        <a:srgbClr val="000000"/>
      </a:dk1>
      <a:lt1>
        <a:srgbClr val="FFFFFF"/>
      </a:lt1>
      <a:dk2>
        <a:srgbClr val="808080"/>
      </a:dk2>
      <a:lt2>
        <a:srgbClr val="808080"/>
      </a:lt2>
      <a:accent1>
        <a:srgbClr val="E63C32"/>
      </a:accent1>
      <a:accent2>
        <a:srgbClr val="3333CC"/>
      </a:accent2>
      <a:accent3>
        <a:srgbClr val="FFFFFF"/>
      </a:accent3>
      <a:accent4>
        <a:srgbClr val="000000"/>
      </a:accent4>
      <a:accent5>
        <a:srgbClr val="F0AFAD"/>
      </a:accent5>
      <a:accent6>
        <a:srgbClr val="2D2DB9"/>
      </a:accent6>
      <a:hlink>
        <a:srgbClr val="CCCCFF"/>
      </a:hlink>
      <a:folHlink>
        <a:srgbClr val="B2B2B2"/>
      </a:folHlink>
    </a:clrScheme>
    <a:fontScheme name="Vorträge Quer Deutsch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 vert="horz" wrap="square" lIns="0" tIns="0" rIns="0" bIns="0" rtlCol="0">
        <a:noAutofit/>
      </a:bodyPr>
      <a:lstStyle>
        <a:defPPr algn="ctr">
          <a:buClr>
            <a:schemeClr val="bg2"/>
          </a:buClr>
          <a:defRPr sz="150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Vorträge Quer Deutsch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äge Quer Deutsch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äge Quer Deutsch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äge Quer Deutsch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äge Quer Deutsc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äge Quer Deutsc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äge Quer Deutsc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äge Quer Deutsch 8">
        <a:dk1>
          <a:srgbClr val="000000"/>
        </a:dk1>
        <a:lt1>
          <a:srgbClr val="FFFFFF"/>
        </a:lt1>
        <a:dk2>
          <a:srgbClr val="808080"/>
        </a:dk2>
        <a:lt2>
          <a:srgbClr val="808080"/>
        </a:lt2>
        <a:accent1>
          <a:srgbClr val="E63C32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F0AFAD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69d2a6-f591-4dbf-86d0-cd1bbd856878">
      <Terms xmlns="http://schemas.microsoft.com/office/infopath/2007/PartnerControls"/>
    </lcf76f155ced4ddcb4097134ff3c332f>
    <TaxCatchAll xmlns="fe690be6-1307-4243-8f1c-d53537359a2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E1E29375F8D44289C9E12B6A4A0FF2" ma:contentTypeVersion="18" ma:contentTypeDescription="Create a new document." ma:contentTypeScope="" ma:versionID="b29a0564c015bba5ed92f3a2c4716c57">
  <xsd:schema xmlns:xsd="http://www.w3.org/2001/XMLSchema" xmlns:xs="http://www.w3.org/2001/XMLSchema" xmlns:p="http://schemas.microsoft.com/office/2006/metadata/properties" xmlns:ns2="c269d2a6-f591-4dbf-86d0-cd1bbd856878" xmlns:ns3="fe690be6-1307-4243-8f1c-d53537359a2b" targetNamespace="http://schemas.microsoft.com/office/2006/metadata/properties" ma:root="true" ma:fieldsID="959b660263de6c1d25ffd34ed3dd4c27" ns2:_="" ns3:_="">
    <xsd:import namespace="c269d2a6-f591-4dbf-86d0-cd1bbd856878"/>
    <xsd:import namespace="fe690be6-1307-4243-8f1c-d53537359a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69d2a6-f591-4dbf-86d0-cd1bbd8568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747984a-1051-42d0-a1a7-ec8ee87c97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90be6-1307-4243-8f1c-d53537359a2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29abb8-1323-45a7-8676-bca839c92627}" ma:internalName="TaxCatchAll" ma:showField="CatchAllData" ma:web="fe690be6-1307-4243-8f1c-d53537359a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1DD1C1-5A41-4507-9BFA-F91B1B2C229B}">
  <ds:schemaRefs>
    <ds:schemaRef ds:uri="c269d2a6-f591-4dbf-86d0-cd1bbd856878"/>
    <ds:schemaRef ds:uri="http://schemas.openxmlformats.org/package/2006/metadata/core-properties"/>
    <ds:schemaRef ds:uri="fe690be6-1307-4243-8f1c-d53537359a2b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  <ds:schemaRef ds:uri="6465f7d6-fdb2-47ba-b7f8-e75de1f188f3"/>
    <ds:schemaRef ds:uri="013df7ff-9f45-43f6-8d84-a52fc81bc392"/>
  </ds:schemaRefs>
</ds:datastoreItem>
</file>

<file path=customXml/itemProps2.xml><?xml version="1.0" encoding="utf-8"?>
<ds:datastoreItem xmlns:ds="http://schemas.openxmlformats.org/officeDocument/2006/customXml" ds:itemID="{248DCA2A-EE38-445A-9EEB-A6A406BB36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69d2a6-f591-4dbf-86d0-cd1bbd856878"/>
    <ds:schemaRef ds:uri="fe690be6-1307-4243-8f1c-d53537359a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7C247A-EE9B-4A04-BF5B-842EAB6CDC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</Words>
  <Application>Microsoft Office PowerPoint</Application>
  <PresentationFormat>On-screen Show (16:9)</PresentationFormat>
  <Paragraphs>57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Simple Light</vt:lpstr>
      <vt:lpstr>Vorträge Quer Deutsch</vt:lpstr>
      <vt:lpstr>Learning Journey Hazard and Risk Assessment</vt:lpstr>
      <vt:lpstr>Learning Journey Hazard and Risk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Event 2022</dc:title>
  <dc:creator>Jöhr, Anton</dc:creator>
  <cp:lastModifiedBy>Jöhr, Anton</cp:lastModifiedBy>
  <cp:revision>31</cp:revision>
  <dcterms:modified xsi:type="dcterms:W3CDTF">2024-04-18T13:48:26Z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0x01010002D393898EB89440B79A1971B1F1949A</vt:lpwstr>
  </property>
</Properties>
</file>