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9" r:id="rId4"/>
    <p:sldMasterId id="2147483760" r:id="rId5"/>
  </p:sldMasterIdLst>
  <p:notesMasterIdLst>
    <p:notesMasterId r:id="rId22"/>
  </p:notesMasterIdLst>
  <p:sldIdLst>
    <p:sldId id="256" r:id="rId6"/>
    <p:sldId id="273" r:id="rId7"/>
    <p:sldId id="1495" r:id="rId8"/>
    <p:sldId id="1579" r:id="rId9"/>
    <p:sldId id="1556" r:id="rId10"/>
    <p:sldId id="1582" r:id="rId11"/>
    <p:sldId id="513" r:id="rId12"/>
    <p:sldId id="1568" r:id="rId13"/>
    <p:sldId id="1571" r:id="rId14"/>
    <p:sldId id="1586" r:id="rId15"/>
    <p:sldId id="1583" r:id="rId16"/>
    <p:sldId id="1572" r:id="rId17"/>
    <p:sldId id="1574" r:id="rId18"/>
    <p:sldId id="1584" r:id="rId19"/>
    <p:sldId id="1565" r:id="rId20"/>
    <p:sldId id="1576" r:id="rId2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CC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ACD7CB-262C-4582-8460-DFB85CB4F9CC}" v="58" dt="2024-04-05T13:24:19.962"/>
    <p1510:client id="{AACC1EC5-01F3-425C-A9D5-545B5FC79AA2}" v="66" dt="2024-04-05T13:55:04.344"/>
  </p1510:revLst>
</p1510:revInfo>
</file>

<file path=ppt/tableStyles.xml><?xml version="1.0" encoding="utf-8"?>
<a:tblStyleLst xmlns:a="http://schemas.openxmlformats.org/drawingml/2006/main" def="{86658D65-8F50-4968-86EE-8EEF98C3BD0B}">
  <a:tblStyle styleId="{86658D65-8F50-4968-86EE-8EEF98C3BD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87B1ABD-5E8C-4059-85D1-384F68ED57A9}" styleName="Table_1">
    <a:wholeTbl>
      <a:tcTxStyle b="off" i="off">
        <a:font>
          <a:latin typeface="Arial Narrow"/>
          <a:ea typeface="Arial Narrow"/>
          <a:cs typeface="Arial Narrow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9EC"/>
          </a:solidFill>
        </a:fill>
      </a:tcStyle>
    </a:wholeTbl>
    <a:band1H>
      <a:tcTxStyle/>
      <a:tcStyle>
        <a:tcBdr/>
        <a:fill>
          <a:solidFill>
            <a:srgbClr val="CACFD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FD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9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d9c1452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9d9c1452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9d9c14521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9d9c14521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Bsp. Links:</a:t>
            </a:r>
          </a:p>
          <a:p>
            <a:r>
              <a:rPr lang="de-DE" dirty="0"/>
              <a:t>RA: 1500; RP: 12‘500</a:t>
            </a:r>
          </a:p>
          <a:p>
            <a:endParaRPr lang="de-DE" dirty="0"/>
          </a:p>
          <a:p>
            <a:r>
              <a:rPr lang="de-DE" dirty="0"/>
              <a:t>Bsp. Rechts oben: </a:t>
            </a:r>
          </a:p>
          <a:p>
            <a:r>
              <a:rPr lang="de-DE" dirty="0"/>
              <a:t>RA: 900; RP: 2000</a:t>
            </a:r>
          </a:p>
          <a:p>
            <a:endParaRPr lang="de-DE" dirty="0"/>
          </a:p>
          <a:p>
            <a:r>
              <a:rPr lang="de-DE" dirty="0"/>
              <a:t>Bsp. Rechts unten:</a:t>
            </a:r>
          </a:p>
          <a:p>
            <a:r>
              <a:rPr lang="de-DE" dirty="0"/>
              <a:t>RA: 10‘000; RP: 25‘000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7043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Bsp. Links:</a:t>
            </a:r>
          </a:p>
          <a:p>
            <a:r>
              <a:rPr lang="de-DE" dirty="0"/>
              <a:t>RA: 1500; RP: 12‘500</a:t>
            </a:r>
          </a:p>
          <a:p>
            <a:endParaRPr lang="de-DE" dirty="0"/>
          </a:p>
          <a:p>
            <a:r>
              <a:rPr lang="de-DE" dirty="0"/>
              <a:t>Bsp. Rechts oben: </a:t>
            </a:r>
          </a:p>
          <a:p>
            <a:r>
              <a:rPr lang="de-DE" dirty="0"/>
              <a:t>RA: 900; RP: 2000</a:t>
            </a:r>
          </a:p>
          <a:p>
            <a:endParaRPr lang="de-DE" dirty="0"/>
          </a:p>
          <a:p>
            <a:r>
              <a:rPr lang="de-DE" dirty="0"/>
              <a:t>Bsp. Rechts unten:</a:t>
            </a:r>
          </a:p>
          <a:p>
            <a:r>
              <a:rPr lang="de-DE" dirty="0"/>
              <a:t>RA: 10‘000; RP: 25‘000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100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685800" y="1314450"/>
            <a:ext cx="8001000" cy="1201341"/>
          </a:xfrm>
        </p:spPr>
        <p:txBody>
          <a:bodyPr wrap="square"/>
          <a:lstStyle>
            <a:lvl1pPr>
              <a:defRPr sz="3000">
                <a:solidFill>
                  <a:srgbClr val="E63C32"/>
                </a:solidFill>
              </a:defRPr>
            </a:lvl1pPr>
          </a:lstStyle>
          <a:p>
            <a:pPr lvl="0"/>
            <a:r>
              <a:rPr lang="de-CH" noProof="0"/>
              <a:t>Klicken Sie, um das Titelformat zu bearbeiten</a:t>
            </a:r>
          </a:p>
        </p:txBody>
      </p:sp>
      <p:sp>
        <p:nvSpPr>
          <p:cNvPr id="51203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99360"/>
            <a:ext cx="8001000" cy="572690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Klicken Sie, um das Format des Untertitelmasters zu bearbeiten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87782" y="4893869"/>
            <a:ext cx="8243418" cy="0"/>
          </a:xfrm>
          <a:prstGeom prst="line">
            <a:avLst/>
          </a:prstGeom>
          <a:ln w="25400">
            <a:solidFill>
              <a:srgbClr val="D122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43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77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82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1813" y="1084660"/>
            <a:ext cx="3827462" cy="27420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11675" y="1084660"/>
            <a:ext cx="3829050" cy="27420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650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79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690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341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25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39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645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89689" y="55960"/>
            <a:ext cx="1951037" cy="377070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1814" y="55960"/>
            <a:ext cx="5705475" cy="3770709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22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1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365998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5751" y="119616"/>
            <a:ext cx="5865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Klicken Sie, um das Titelformat zu bearbeiten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1813" y="1084660"/>
            <a:ext cx="7808912" cy="274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Klicken Sie, um die Formate des Vorlagentextes zu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cxnSp>
        <p:nvCxnSpPr>
          <p:cNvPr id="3" name="Gerade Verbindung 2"/>
          <p:cNvCxnSpPr/>
          <p:nvPr/>
        </p:nvCxnSpPr>
        <p:spPr>
          <a:xfrm>
            <a:off x="87782" y="4893869"/>
            <a:ext cx="8243418" cy="0"/>
          </a:xfrm>
          <a:prstGeom prst="line">
            <a:avLst/>
          </a:prstGeom>
          <a:ln w="25400">
            <a:solidFill>
              <a:srgbClr val="D122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97C072FA-4E72-4591-9BDE-24716DCFFCE7}"/>
              </a:ext>
            </a:extLst>
          </p:cNvPr>
          <p:cNvSpPr txBox="1"/>
          <p:nvPr userDrawn="1"/>
        </p:nvSpPr>
        <p:spPr>
          <a:xfrm>
            <a:off x="8578735" y="41685"/>
            <a:ext cx="656705" cy="24938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ctr">
              <a:buClr>
                <a:schemeClr val="bg2"/>
              </a:buClr>
            </a:pPr>
            <a:fld id="{5EF1C3E1-2EC7-4ABC-8995-42E68A13A34E}" type="slidenum">
              <a:rPr lang="de-CH" sz="9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‹#›</a:t>
            </a:fld>
            <a:endParaRPr lang="de-CH" sz="9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623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808080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800">
          <a:solidFill>
            <a:srgbClr val="E63C32"/>
          </a:solidFill>
          <a:latin typeface="+mn-lt"/>
          <a:ea typeface="+mn-ea"/>
          <a:cs typeface="+mn-cs"/>
        </a:defRPr>
      </a:lvl1pPr>
      <a:lvl2pPr marL="357188" indent="-21431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2pPr>
      <a:lvl3pPr marL="785813" indent="-216694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3pPr>
      <a:lvl4pPr marL="1214438" indent="-21431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4pPr>
      <a:lvl5pPr marL="1643063" indent="-21431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5pPr>
      <a:lvl6pPr marL="1985963" indent="-214313" algn="l" rtl="0" fontAlgn="base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6pPr>
      <a:lvl7pPr marL="2328863" indent="-214313" algn="l" rtl="0" fontAlgn="base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7pPr>
      <a:lvl8pPr marL="2671763" indent="-214313" algn="l" rtl="0" fontAlgn="base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8pPr>
      <a:lvl9pPr marL="3014663" indent="-214313" algn="l" rtl="0" fontAlgn="base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B39C703-71F0-BCF6-9287-83D01C470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688" y="1934454"/>
            <a:ext cx="1677074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sp>
        <p:nvSpPr>
          <p:cNvPr id="633" name="Google Shape;633;p122"/>
          <p:cNvSpPr txBox="1">
            <a:spLocks noGrp="1"/>
          </p:cNvSpPr>
          <p:nvPr>
            <p:ph type="ctrTitle"/>
          </p:nvPr>
        </p:nvSpPr>
        <p:spPr>
          <a:xfrm>
            <a:off x="311700" y="942142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Journey Hazard and Risk Assessment</a:t>
            </a:r>
            <a:endParaRPr sz="3200" b="1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5" name="Google Shape;635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8475" y="182450"/>
            <a:ext cx="2596474" cy="9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90F091C-4CB6-6FDF-98B7-8DE85D245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9366"/>
            <a:ext cx="1534738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3E05FB-E3BC-E42D-D46E-BF327DBDE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592" y="1934454"/>
            <a:ext cx="1446181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505BEEF-84DC-59A4-F2D4-02E7048D0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912" y="1924392"/>
            <a:ext cx="1540512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1D2C6A3-964B-A05B-331A-61BAA8375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4214" y="1924392"/>
            <a:ext cx="1555932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1D707F1-805D-F994-1B28-A8C1FF17A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8424" y="1924392"/>
            <a:ext cx="1441871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sp>
        <p:nvSpPr>
          <p:cNvPr id="16" name="Abgerundetes Rechteck 8">
            <a:extLst>
              <a:ext uri="{FF2B5EF4-FFF2-40B4-BE49-F238E27FC236}">
                <a16:creationId xmlns:a16="http://schemas.microsoft.com/office/drawing/2014/main" id="{33A4EA2C-5FA3-0C7E-FEBB-1F7AA1EB307F}"/>
              </a:ext>
            </a:extLst>
          </p:cNvPr>
          <p:cNvSpPr/>
          <p:nvPr/>
        </p:nvSpPr>
        <p:spPr>
          <a:xfrm>
            <a:off x="4572000" y="3194042"/>
            <a:ext cx="4395096" cy="1839843"/>
          </a:xfrm>
          <a:prstGeom prst="roundRect">
            <a:avLst>
              <a:gd name="adj" fmla="val 960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95959"/>
                </a:solidFill>
                <a:latin typeface="Calibri"/>
                <a:cs typeface="Calibri"/>
              </a:rPr>
              <a:t>‘Etiquette’</a:t>
            </a:r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Plenary sessions are recorded</a:t>
            </a:r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Keep mic muted, but keep camera on </a:t>
            </a:r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Opportunities to ask questions by voice and through chat</a:t>
            </a:r>
          </a:p>
        </p:txBody>
      </p:sp>
      <p:sp>
        <p:nvSpPr>
          <p:cNvPr id="17" name="Google Shape;634;p122">
            <a:extLst>
              <a:ext uri="{FF2B5EF4-FFF2-40B4-BE49-F238E27FC236}">
                <a16:creationId xmlns:a16="http://schemas.microsoft.com/office/drawing/2014/main" id="{4B87C3C0-6145-2361-6141-F48B472C811D}"/>
              </a:ext>
            </a:extLst>
          </p:cNvPr>
          <p:cNvSpPr txBox="1">
            <a:spLocks/>
          </p:cNvSpPr>
          <p:nvPr/>
        </p:nvSpPr>
        <p:spPr>
          <a:xfrm>
            <a:off x="152394" y="3652536"/>
            <a:ext cx="4238575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de-CH" sz="37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E7F424EB-1195-4341-95D5-942843B1E41A}"/>
              </a:ext>
            </a:extLst>
          </p:cNvPr>
          <p:cNvSpPr txBox="1"/>
          <p:nvPr/>
        </p:nvSpPr>
        <p:spPr>
          <a:xfrm>
            <a:off x="1293463" y="48934"/>
            <a:ext cx="63455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2100" b="1" dirty="0">
                <a:solidFill>
                  <a:srgbClr val="808080"/>
                </a:solidFill>
                <a:latin typeface="Calibri" panose="020F0502020204030204" pitchFamily="34" charset="0"/>
                <a:ea typeface="+mj-ea"/>
                <a:cs typeface="+mj-cs"/>
              </a:rPr>
              <a:t>Group </a:t>
            </a:r>
            <a:r>
              <a:rPr lang="de-DE" sz="2100" b="1" dirty="0" err="1">
                <a:solidFill>
                  <a:srgbClr val="808080"/>
                </a:solidFill>
                <a:latin typeface="Calibri" panose="020F0502020204030204" pitchFamily="34" charset="0"/>
                <a:ea typeface="+mj-ea"/>
                <a:cs typeface="+mj-cs"/>
              </a:rPr>
              <a:t>Exercise</a:t>
            </a:r>
            <a:r>
              <a:rPr lang="de-DE" sz="2100" b="1" dirty="0">
                <a:solidFill>
                  <a:srgbClr val="808080"/>
                </a:solidFill>
                <a:latin typeface="Calibri" panose="020F0502020204030204" pitchFamily="34" charset="0"/>
                <a:ea typeface="+mj-ea"/>
                <a:cs typeface="+mj-cs"/>
              </a:rPr>
              <a:t>: Risk </a:t>
            </a:r>
            <a:r>
              <a:rPr lang="de-DE" sz="2100" b="1" dirty="0" err="1">
                <a:solidFill>
                  <a:srgbClr val="808080"/>
                </a:solidFill>
                <a:latin typeface="Calibri" panose="020F0502020204030204" pitchFamily="34" charset="0"/>
                <a:ea typeface="+mj-ea"/>
                <a:cs typeface="+mj-cs"/>
              </a:rPr>
              <a:t>calculation</a:t>
            </a:r>
            <a:r>
              <a:rPr lang="de-DE" sz="2100" b="1" dirty="0">
                <a:solidFill>
                  <a:srgbClr val="808080"/>
                </a:solidFill>
                <a:latin typeface="Calibri" panose="020F0502020204030204" pitchFamily="34" charset="0"/>
                <a:ea typeface="+mj-ea"/>
                <a:cs typeface="+mj-cs"/>
              </a:rPr>
              <a:t> for the </a:t>
            </a:r>
            <a:r>
              <a:rPr lang="de-DE" sz="2100" b="1" dirty="0" err="1">
                <a:solidFill>
                  <a:srgbClr val="808080"/>
                </a:solidFill>
                <a:latin typeface="Calibri" panose="020F0502020204030204" pitchFamily="34" charset="0"/>
                <a:ea typeface="+mj-ea"/>
                <a:cs typeface="+mj-cs"/>
              </a:rPr>
              <a:t>actual</a:t>
            </a:r>
            <a:r>
              <a:rPr lang="de-DE" sz="2100" b="1" dirty="0">
                <a:solidFill>
                  <a:srgbClr val="808080"/>
                </a:solidFill>
                <a:latin typeface="Calibri" panose="020F0502020204030204" pitchFamily="34" charset="0"/>
                <a:ea typeface="+mj-ea"/>
                <a:cs typeface="+mj-cs"/>
              </a:rPr>
              <a:t> situation</a:t>
            </a:r>
            <a:endParaRPr lang="de-CH" sz="2100" b="1" dirty="0">
              <a:solidFill>
                <a:srgbClr val="80808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18040DA-3B62-A1EF-BB03-1E411AA00F1F}"/>
              </a:ext>
            </a:extLst>
          </p:cNvPr>
          <p:cNvSpPr/>
          <p:nvPr/>
        </p:nvSpPr>
        <p:spPr>
          <a:xfrm>
            <a:off x="2719538" y="1368439"/>
            <a:ext cx="385470" cy="40886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Pfeil: nach oben 1">
            <a:extLst>
              <a:ext uri="{FF2B5EF4-FFF2-40B4-BE49-F238E27FC236}">
                <a16:creationId xmlns:a16="http://schemas.microsoft.com/office/drawing/2014/main" id="{7EFFCCD8-3B00-B5BA-5A43-0A9BF730F84A}"/>
              </a:ext>
            </a:extLst>
          </p:cNvPr>
          <p:cNvSpPr/>
          <p:nvPr/>
        </p:nvSpPr>
        <p:spPr>
          <a:xfrm>
            <a:off x="2727221" y="1786800"/>
            <a:ext cx="385470" cy="495692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4" name="Grafik 3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2D2F1B5F-AC53-B506-68DE-BB4A77D31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t="2779" r="2173" b="2203"/>
          <a:stretch/>
        </p:blipFill>
        <p:spPr>
          <a:xfrm>
            <a:off x="2373423" y="559227"/>
            <a:ext cx="3648582" cy="2561138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28CC2FF-E2F6-4DF2-983F-6D9A766B239A}"/>
              </a:ext>
            </a:extLst>
          </p:cNvPr>
          <p:cNvGrpSpPr/>
          <p:nvPr/>
        </p:nvGrpSpPr>
        <p:grpSpPr>
          <a:xfrm>
            <a:off x="1672294" y="3053185"/>
            <a:ext cx="6317873" cy="1798215"/>
            <a:chOff x="705724" y="4041417"/>
            <a:chExt cx="8423832" cy="2397620"/>
          </a:xfrm>
          <a:noFill/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C4102162-DDC1-84F7-1492-36B2F40674D3}"/>
                </a:ext>
              </a:extLst>
            </p:cNvPr>
            <p:cNvGrpSpPr/>
            <p:nvPr/>
          </p:nvGrpSpPr>
          <p:grpSpPr>
            <a:xfrm>
              <a:off x="705724" y="4041417"/>
              <a:ext cx="3294823" cy="2247906"/>
              <a:chOff x="5844834" y="4842418"/>
              <a:chExt cx="2229982" cy="1450003"/>
            </a:xfrm>
            <a:grpFill/>
          </p:grpSpPr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21A74268-12F0-4CE9-BE4A-BCC6F8660D2B}"/>
                  </a:ext>
                </a:extLst>
              </p:cNvPr>
              <p:cNvSpPr txBox="1"/>
              <p:nvPr/>
            </p:nvSpPr>
            <p:spPr>
              <a:xfrm>
                <a:off x="5844834" y="5380414"/>
                <a:ext cx="2228887" cy="318913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no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r>
                  <a:rPr lang="de-CH" sz="1350" kern="1200" dirty="0" err="1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Physical</a:t>
                </a:r>
                <a:r>
                  <a:rPr lang="de-CH" sz="1350" kern="1200" dirty="0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CH" sz="1350" kern="1200" dirty="0" err="1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vulnerability</a:t>
                </a:r>
                <a:r>
                  <a:rPr lang="de-CH" sz="1350" kern="1200" dirty="0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 (</a:t>
                </a:r>
                <a:r>
                  <a:rPr lang="de-CH" sz="1350" kern="1200" dirty="0" err="1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PhV</a:t>
                </a:r>
                <a:r>
                  <a:rPr lang="de-CH" sz="1350" kern="1200" dirty="0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)</a:t>
                </a:r>
              </a:p>
            </p:txBody>
          </p:sp>
          <p:grpSp>
            <p:nvGrpSpPr>
              <p:cNvPr id="5" name="Gruppieren 4"/>
              <p:cNvGrpSpPr/>
              <p:nvPr/>
            </p:nvGrpSpPr>
            <p:grpSpPr>
              <a:xfrm>
                <a:off x="5845929" y="4842418"/>
                <a:ext cx="2228887" cy="1450003"/>
                <a:chOff x="1167092" y="865120"/>
                <a:chExt cx="2508069" cy="1828881"/>
              </a:xfrm>
              <a:grpFill/>
            </p:grpSpPr>
            <p:sp>
              <p:nvSpPr>
                <p:cNvPr id="66" name="Textfeld 65"/>
                <p:cNvSpPr txBox="1"/>
                <p:nvPr/>
              </p:nvSpPr>
              <p:spPr>
                <a:xfrm>
                  <a:off x="1279005" y="1893585"/>
                  <a:ext cx="2389518" cy="181686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350" kern="1200" dirty="0" err="1">
                      <a:latin typeface="Verdana"/>
                      <a:ea typeface="+mn-ea"/>
                      <a:cs typeface="+mn-cs"/>
                    </a:rPr>
                    <a:t>Object</a:t>
                  </a:r>
                  <a:r>
                    <a:rPr lang="de-CH" sz="1350" kern="1200" dirty="0">
                      <a:latin typeface="Verdana"/>
                      <a:ea typeface="+mn-ea"/>
                      <a:cs typeface="+mn-cs"/>
                    </a:rPr>
                    <a:t> </a:t>
                  </a:r>
                  <a:r>
                    <a:rPr lang="de-CH" sz="1350" kern="1200" dirty="0" err="1">
                      <a:latin typeface="Verdana"/>
                      <a:ea typeface="+mn-ea"/>
                      <a:cs typeface="+mn-cs"/>
                    </a:rPr>
                    <a:t>value</a:t>
                  </a:r>
                  <a:r>
                    <a:rPr lang="de-CH" sz="1350" kern="1200" dirty="0">
                      <a:latin typeface="Verdana"/>
                      <a:ea typeface="+mn-ea"/>
                      <a:cs typeface="+mn-cs"/>
                    </a:rPr>
                    <a:t> (OV)</a:t>
                  </a:r>
                </a:p>
              </p:txBody>
            </p:sp>
            <p:sp>
              <p:nvSpPr>
                <p:cNvPr id="68" name="Textfeld 67"/>
                <p:cNvSpPr txBox="1"/>
                <p:nvPr/>
              </p:nvSpPr>
              <p:spPr>
                <a:xfrm>
                  <a:off x="1846977" y="1185352"/>
                  <a:ext cx="1211897" cy="438344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350" b="1" kern="1200" dirty="0">
                      <a:latin typeface="Verdana"/>
                      <a:ea typeface="+mn-ea"/>
                      <a:cs typeface="+mn-cs"/>
                    </a:rPr>
                    <a:t>Assets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Rechteck 69"/>
                    <p:cNvSpPr/>
                    <p:nvPr/>
                  </p:nvSpPr>
                  <p:spPr>
                    <a:xfrm>
                      <a:off x="1207987" y="2231674"/>
                      <a:ext cx="2394780" cy="325526"/>
                    </a:xfrm>
                    <a:prstGeom prst="rect">
                      <a:avLst/>
                    </a:prstGeom>
                    <a:grpFill/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</a:pPr>
                      <a:r>
                        <a:rPr lang="de-CH" sz="1350" b="1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</a:t>
                      </a:r>
                      <a14:m>
                        <m:oMath xmlns:m="http://schemas.openxmlformats.org/officeDocument/2006/math">
                          <m:r>
                            <a:rPr lang="de-DE" sz="135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𝐢𝐬𝐤</m:t>
                          </m:r>
                          <m:r>
                            <a:rPr lang="de-DE" sz="135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de-DE" sz="135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𝐀𝐬𝐬𝐞𝐭</m:t>
                          </m:r>
                          <m:r>
                            <a:rPr lang="de-CH" sz="1350" b="1" kern="1200">
                              <a:solidFill>
                                <a:srgbClr val="FF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lang="de-DE" sz="1350" b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𝐏𝐡𝐕</m:t>
                          </m:r>
                        </m:oMath>
                      </a14:m>
                      <a:r>
                        <a:rPr lang="de-CH" sz="135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* OV / RP</a:t>
                      </a:r>
                      <a:endParaRPr lang="de-CH" sz="1350" b="1" kern="12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Rechteck 6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07987" y="2231674"/>
                      <a:ext cx="2394780" cy="32552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4082" r="-258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2" name="Freihandform 71"/>
                <p:cNvSpPr/>
                <p:nvPr/>
              </p:nvSpPr>
              <p:spPr>
                <a:xfrm>
                  <a:off x="1167092" y="865120"/>
                  <a:ext cx="2508069" cy="1828881"/>
                </a:xfrm>
                <a:custGeom>
                  <a:avLst/>
                  <a:gdLst>
                    <a:gd name="connsiteX0" fmla="*/ 0 w 2932981"/>
                    <a:gd name="connsiteY0" fmla="*/ 1043796 h 3226279"/>
                    <a:gd name="connsiteX1" fmla="*/ 1431985 w 2932981"/>
                    <a:gd name="connsiteY1" fmla="*/ 0 h 3226279"/>
                    <a:gd name="connsiteX2" fmla="*/ 2924355 w 2932981"/>
                    <a:gd name="connsiteY2" fmla="*/ 1035170 h 3226279"/>
                    <a:gd name="connsiteX3" fmla="*/ 2932981 w 2932981"/>
                    <a:gd name="connsiteY3" fmla="*/ 3226279 h 3226279"/>
                    <a:gd name="connsiteX4" fmla="*/ 0 w 2932981"/>
                    <a:gd name="connsiteY4" fmla="*/ 3209026 h 3226279"/>
                    <a:gd name="connsiteX5" fmla="*/ 0 w 2932981"/>
                    <a:gd name="connsiteY5" fmla="*/ 1043796 h 3226279"/>
                    <a:gd name="connsiteX0" fmla="*/ 0 w 2932981"/>
                    <a:gd name="connsiteY0" fmla="*/ 1074062 h 3256545"/>
                    <a:gd name="connsiteX1" fmla="*/ 1504703 w 2932981"/>
                    <a:gd name="connsiteY1" fmla="*/ 0 h 3256545"/>
                    <a:gd name="connsiteX2" fmla="*/ 2924355 w 2932981"/>
                    <a:gd name="connsiteY2" fmla="*/ 1065436 h 3256545"/>
                    <a:gd name="connsiteX3" fmla="*/ 2932981 w 2932981"/>
                    <a:gd name="connsiteY3" fmla="*/ 3256545 h 3256545"/>
                    <a:gd name="connsiteX4" fmla="*/ 0 w 2932981"/>
                    <a:gd name="connsiteY4" fmla="*/ 3239292 h 3256545"/>
                    <a:gd name="connsiteX5" fmla="*/ 0 w 2932981"/>
                    <a:gd name="connsiteY5" fmla="*/ 1074062 h 3256545"/>
                    <a:gd name="connsiteX0" fmla="*/ 0 w 2932981"/>
                    <a:gd name="connsiteY0" fmla="*/ 1074062 h 3256545"/>
                    <a:gd name="connsiteX1" fmla="*/ 1476563 w 2932981"/>
                    <a:gd name="connsiteY1" fmla="*/ 0 h 3256545"/>
                    <a:gd name="connsiteX2" fmla="*/ 2924355 w 2932981"/>
                    <a:gd name="connsiteY2" fmla="*/ 1065436 h 3256545"/>
                    <a:gd name="connsiteX3" fmla="*/ 2932981 w 2932981"/>
                    <a:gd name="connsiteY3" fmla="*/ 3256545 h 3256545"/>
                    <a:gd name="connsiteX4" fmla="*/ 0 w 2932981"/>
                    <a:gd name="connsiteY4" fmla="*/ 3239292 h 3256545"/>
                    <a:gd name="connsiteX5" fmla="*/ 0 w 2932981"/>
                    <a:gd name="connsiteY5" fmla="*/ 1074062 h 3256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32981" h="3256545">
                      <a:moveTo>
                        <a:pt x="0" y="1074062"/>
                      </a:moveTo>
                      <a:lnTo>
                        <a:pt x="1476563" y="0"/>
                      </a:lnTo>
                      <a:cubicBezTo>
                        <a:pt x="1949780" y="355145"/>
                        <a:pt x="2451138" y="710291"/>
                        <a:pt x="2924355" y="1065436"/>
                      </a:cubicBezTo>
                      <a:cubicBezTo>
                        <a:pt x="2927230" y="1795806"/>
                        <a:pt x="2930106" y="2526175"/>
                        <a:pt x="2932981" y="3256545"/>
                      </a:cubicBezTo>
                      <a:lnTo>
                        <a:pt x="0" y="3239292"/>
                      </a:lnTo>
                      <a:lnTo>
                        <a:pt x="0" y="1074062"/>
                      </a:lnTo>
                      <a:close/>
                    </a:path>
                  </a:pathLst>
                </a:cu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de-CH" sz="1350" kern="1200">
                    <a:solidFill>
                      <a:srgbClr val="FFFFFF"/>
                    </a:solidFill>
                    <a:latin typeface="Verdana"/>
                  </a:endParaRPr>
                </a:p>
              </p:txBody>
            </p:sp>
          </p:grpSp>
        </p:grp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61C6994B-26B8-EB53-6D7B-E3181C79ADCA}"/>
                </a:ext>
              </a:extLst>
            </p:cNvPr>
            <p:cNvSpPr/>
            <p:nvPr/>
          </p:nvSpPr>
          <p:spPr>
            <a:xfrm>
              <a:off x="4140184" y="5133699"/>
              <a:ext cx="931790" cy="9762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de-DE" sz="3750" kern="1200" dirty="0">
                  <a:solidFill>
                    <a:srgbClr val="000000"/>
                  </a:solidFill>
                  <a:latin typeface="Verdana"/>
                </a:rPr>
                <a:t>+</a:t>
              </a:r>
              <a:endParaRPr lang="de-CH" sz="3750" kern="1200" dirty="0">
                <a:solidFill>
                  <a:srgbClr val="000000"/>
                </a:solidFill>
                <a:latin typeface="Verdana"/>
              </a:endParaRP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2769002-CDC6-D384-20E2-CB266E3BAA64}"/>
                </a:ext>
              </a:extLst>
            </p:cNvPr>
            <p:cNvGrpSpPr/>
            <p:nvPr/>
          </p:nvGrpSpPr>
          <p:grpSpPr>
            <a:xfrm>
              <a:off x="4324649" y="4073476"/>
              <a:ext cx="4804907" cy="2365561"/>
              <a:chOff x="-31771" y="4800310"/>
              <a:chExt cx="3222874" cy="1630542"/>
            </a:xfrm>
            <a:grpFill/>
          </p:grpSpPr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F2749912-CD01-4C8B-9FEA-2E2651D7AC31}"/>
                  </a:ext>
                </a:extLst>
              </p:cNvPr>
              <p:cNvGrpSpPr/>
              <p:nvPr/>
            </p:nvGrpSpPr>
            <p:grpSpPr>
              <a:xfrm>
                <a:off x="-31771" y="4800310"/>
                <a:ext cx="3222874" cy="1630542"/>
                <a:chOff x="371514" y="1155743"/>
                <a:chExt cx="4122235" cy="2056597"/>
              </a:xfrm>
              <a:grpFill/>
            </p:grpSpPr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5075E7C7-6BF7-4D77-91FD-A77074208765}"/>
                    </a:ext>
                  </a:extLst>
                </p:cNvPr>
                <p:cNvSpPr txBox="1"/>
                <p:nvPr/>
              </p:nvSpPr>
              <p:spPr>
                <a:xfrm>
                  <a:off x="1445061" y="1155743"/>
                  <a:ext cx="1521176" cy="808474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200" b="1" kern="1200" dirty="0" err="1">
                      <a:latin typeface="Verdana"/>
                      <a:ea typeface="+mn-ea"/>
                      <a:cs typeface="+mn-cs"/>
                    </a:rPr>
                    <a:t>Persons</a:t>
                  </a:r>
                  <a:endParaRPr lang="de-CH" sz="1200" b="1" kern="1200" dirty="0"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BCA6C4C8-4A86-4851-B321-D6A735B0BFB4}"/>
                    </a:ext>
                  </a:extLst>
                </p:cNvPr>
                <p:cNvSpPr txBox="1"/>
                <p:nvPr/>
              </p:nvSpPr>
              <p:spPr>
                <a:xfrm>
                  <a:off x="831115" y="1417622"/>
                  <a:ext cx="2850409" cy="1030360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Exposed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time/d (T)</a:t>
                  </a:r>
                </a:p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Probability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</a:t>
                  </a: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to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</a:t>
                  </a: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flee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(H)</a:t>
                  </a:r>
                </a:p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Physical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</a:t>
                  </a: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vulnerability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(</a:t>
                  </a: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PhV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)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hteck 24">
                      <a:extLst>
                        <a:ext uri="{FF2B5EF4-FFF2-40B4-BE49-F238E27FC236}">
                          <a16:creationId xmlns:a16="http://schemas.microsoft.com/office/drawing/2014/main" id="{D3623F68-E4DA-484A-BD2F-A40BDCC982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514" y="2837731"/>
                      <a:ext cx="4122235" cy="374609"/>
                    </a:xfrm>
                    <a:prstGeom prst="rect">
                      <a:avLst/>
                    </a:prstGeom>
                    <a:grpFill/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</a:pPr>
                      <a:r>
                        <a:rPr lang="de-CH" sz="1500" b="1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</a:t>
                      </a:r>
                      <a14:m>
                        <m:oMath xmlns:m="http://schemas.openxmlformats.org/officeDocument/2006/math">
                          <m:r>
                            <a:rPr lang="de-DE" sz="150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𝐢𝐬𝐤</m:t>
                          </m:r>
                          <m:r>
                            <a:rPr lang="de-DE" sz="150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de-DE" sz="150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𝐏𝐞𝐫𝐬𝐨𝐧</m:t>
                          </m:r>
                          <m:r>
                            <a:rPr lang="de-CH" sz="1500" b="1" kern="1200">
                              <a:solidFill>
                                <a:srgbClr val="FF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=</m:t>
                          </m:r>
                        </m:oMath>
                      </a14:m>
                      <a:r>
                        <a:rPr lang="de-CH" sz="1200" b="1" kern="1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 </a:t>
                      </a:r>
                      <a:r>
                        <a:rPr lang="de-CH" sz="12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 WP / RP * </a:t>
                      </a:r>
                      <a:r>
                        <a:rPr lang="de-CH" sz="1200" b="1" kern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de-CH" sz="12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People</a:t>
                      </a:r>
                      <a:endParaRPr lang="de-CH" sz="1200" b="1" kern="12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Rechteck 24">
                      <a:extLst>
                        <a:ext uri="{FF2B5EF4-FFF2-40B4-BE49-F238E27FC236}">
                          <a16:creationId xmlns:a16="http://schemas.microsoft.com/office/drawing/2014/main" id="{D3623F68-E4DA-484A-BD2F-A40BDCC9827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514" y="2837731"/>
                      <a:ext cx="4122235" cy="37460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508" t="-3774" b="-188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C61037E8-5293-419E-ABA4-025E85BFA852}"/>
                  </a:ext>
                </a:extLst>
              </p:cNvPr>
              <p:cNvSpPr txBox="1"/>
              <p:nvPr/>
            </p:nvSpPr>
            <p:spPr>
              <a:xfrm>
                <a:off x="428301" y="5900890"/>
                <a:ext cx="1868189" cy="261087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no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r>
                  <a:rPr lang="de-CH" sz="1200" kern="1200" dirty="0" err="1">
                    <a:latin typeface="Verdana"/>
                    <a:ea typeface="+mn-ea"/>
                    <a:cs typeface="+mn-cs"/>
                  </a:rPr>
                  <a:t>Willingness</a:t>
                </a:r>
                <a:r>
                  <a:rPr lang="de-CH" sz="1200" kern="1200" dirty="0"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CH" sz="1200" kern="1200" dirty="0" err="1">
                    <a:latin typeface="Verdana"/>
                    <a:ea typeface="+mn-ea"/>
                    <a:cs typeface="+mn-cs"/>
                  </a:rPr>
                  <a:t>to</a:t>
                </a:r>
                <a:r>
                  <a:rPr lang="de-CH" sz="1200" kern="1200" dirty="0"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CH" sz="1200" kern="1200" dirty="0" err="1">
                    <a:latin typeface="Verdana"/>
                    <a:ea typeface="+mn-ea"/>
                    <a:cs typeface="+mn-cs"/>
                  </a:rPr>
                  <a:t>pay</a:t>
                </a:r>
                <a:r>
                  <a:rPr lang="de-CH" sz="1200" kern="1200" dirty="0">
                    <a:latin typeface="Verdana"/>
                    <a:ea typeface="+mn-ea"/>
                    <a:cs typeface="+mn-cs"/>
                  </a:rPr>
                  <a:t> (WP)</a:t>
                </a:r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B974FB80-49E7-486A-B2E4-1CF927B6DF87}"/>
                  </a:ext>
                </a:extLst>
              </p:cNvPr>
              <p:cNvSpPr txBox="1"/>
              <p:nvPr/>
            </p:nvSpPr>
            <p:spPr>
              <a:xfrm>
                <a:off x="464784" y="5680469"/>
                <a:ext cx="1868189" cy="185231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no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r>
                  <a:rPr lang="de-CH" sz="1200" b="1" kern="1200" dirty="0" err="1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Mortality</a:t>
                </a:r>
                <a:r>
                  <a:rPr lang="de-CH" sz="1200" b="1" kern="1200" dirty="0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 (M)</a:t>
                </a:r>
              </a:p>
            </p:txBody>
          </p:sp>
          <p:sp>
            <p:nvSpPr>
              <p:cNvPr id="15" name="Gleichschenkliges Dreieck 14">
                <a:extLst>
                  <a:ext uri="{FF2B5EF4-FFF2-40B4-BE49-F238E27FC236}">
                    <a16:creationId xmlns:a16="http://schemas.microsoft.com/office/drawing/2014/main" id="{D8BC8ECA-65F6-4850-ACB3-DECC1FBA329A}"/>
                  </a:ext>
                </a:extLst>
              </p:cNvPr>
              <p:cNvSpPr/>
              <p:nvPr/>
            </p:nvSpPr>
            <p:spPr>
              <a:xfrm rot="10800000">
                <a:off x="467570" y="5490243"/>
                <a:ext cx="1867274" cy="19075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200" kern="1200" dirty="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E410C195-D443-022B-D060-1EFC5CFB8495}"/>
              </a:ext>
            </a:extLst>
          </p:cNvPr>
          <p:cNvSpPr/>
          <p:nvPr/>
        </p:nvSpPr>
        <p:spPr>
          <a:xfrm>
            <a:off x="3098081" y="1403074"/>
            <a:ext cx="233938" cy="221727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331ED1FB-2D37-AD83-A2F8-BD6CD341D59E}"/>
              </a:ext>
            </a:extLst>
          </p:cNvPr>
          <p:cNvSpPr/>
          <p:nvPr/>
        </p:nvSpPr>
        <p:spPr>
          <a:xfrm>
            <a:off x="214217" y="690035"/>
            <a:ext cx="1640205" cy="39992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Brick House</a:t>
            </a:r>
            <a:endParaRPr lang="de-CH" sz="1350" kern="12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AF27D16-A4E5-F175-72B8-EE78997B98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12"/>
          <a:stretch/>
        </p:blipFill>
        <p:spPr>
          <a:xfrm>
            <a:off x="6557375" y="792662"/>
            <a:ext cx="1433664" cy="165016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7491F6D-2BB7-DBC1-897F-3F400329B294}"/>
              </a:ext>
            </a:extLst>
          </p:cNvPr>
          <p:cNvSpPr txBox="1"/>
          <p:nvPr/>
        </p:nvSpPr>
        <p:spPr>
          <a:xfrm>
            <a:off x="275610" y="1171352"/>
            <a:ext cx="1934189" cy="64442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defTabSz="685800" fontAlgn="base"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Physical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Vulnerability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: 0.9 (In 7)</a:t>
            </a:r>
          </a:p>
          <a:p>
            <a:pPr defTabSz="685800" fontAlgn="base"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Object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Value: 100.000 USD</a:t>
            </a:r>
          </a:p>
          <a:p>
            <a:pPr defTabSz="685800" fontAlgn="base"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Mortality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: 0.1</a:t>
            </a:r>
          </a:p>
          <a:p>
            <a:pPr defTabSz="685800" fontAlgn="base"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>
                <a:latin typeface="Verdana"/>
                <a:ea typeface="+mn-ea"/>
                <a:cs typeface="+mn-cs"/>
              </a:rPr>
              <a:t>4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persons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living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in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the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house</a:t>
            </a:r>
            <a:endParaRPr lang="de-DE" sz="750" b="1" kern="1200" dirty="0">
              <a:latin typeface="Verdana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endParaRPr lang="de-DE" sz="750" b="1" kern="1200" dirty="0">
              <a:latin typeface="Verdana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endParaRPr lang="de-CH" sz="750" b="1" kern="1200" dirty="0">
              <a:latin typeface="Verdana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F9A68AD-EB4C-676F-3ADA-1DAA54840455}"/>
              </a:ext>
            </a:extLst>
          </p:cNvPr>
          <p:cNvSpPr txBox="1"/>
          <p:nvPr/>
        </p:nvSpPr>
        <p:spPr>
          <a:xfrm>
            <a:off x="6859065" y="2307187"/>
            <a:ext cx="1115358" cy="12613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kern="1200" dirty="0">
                <a:latin typeface="Verdana"/>
                <a:ea typeface="+mn-ea"/>
                <a:cs typeface="+mn-cs"/>
              </a:rPr>
              <a:t>Return </a:t>
            </a:r>
            <a:r>
              <a:rPr lang="de-DE" sz="750" kern="1200" dirty="0" err="1">
                <a:latin typeface="Verdana"/>
                <a:ea typeface="+mn-ea"/>
                <a:cs typeface="+mn-cs"/>
              </a:rPr>
              <a:t>Period</a:t>
            </a:r>
            <a:endParaRPr lang="de-CH" sz="750" kern="1200" dirty="0">
              <a:latin typeface="Verdana"/>
              <a:ea typeface="+mn-ea"/>
              <a:cs typeface="+mn-cs"/>
            </a:endParaRPr>
          </a:p>
        </p:txBody>
      </p:sp>
      <p:pic>
        <p:nvPicPr>
          <p:cNvPr id="16" name="Grafik 15" descr="Ein Bild, das Entwurf, Silhouette, Kunst enthält.&#10;&#10;Automatisch generierte Beschreibung">
            <a:extLst>
              <a:ext uri="{FF2B5EF4-FFF2-40B4-BE49-F238E27FC236}">
                <a16:creationId xmlns:a16="http://schemas.microsoft.com/office/drawing/2014/main" id="{A481407E-395E-7532-95F8-05069A9995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50" y="3333580"/>
            <a:ext cx="527405" cy="117630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97C1161-90C9-9F8B-4D1A-A838C52F45C4}"/>
              </a:ext>
            </a:extLst>
          </p:cNvPr>
          <p:cNvSpPr txBox="1"/>
          <p:nvPr/>
        </p:nvSpPr>
        <p:spPr>
          <a:xfrm rot="16200000">
            <a:off x="5916891" y="1410901"/>
            <a:ext cx="1115358" cy="19487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kern="1200" dirty="0" err="1">
                <a:latin typeface="Verdana"/>
                <a:ea typeface="+mn-ea"/>
                <a:cs typeface="+mn-cs"/>
              </a:rPr>
              <a:t>Intensity</a:t>
            </a:r>
            <a:endParaRPr lang="de-CH" sz="750" kern="1200" dirty="0">
              <a:latin typeface="Verdana"/>
              <a:ea typeface="+mn-ea"/>
              <a:cs typeface="+mn-cs"/>
            </a:endParaRP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472CFC51-19AC-719B-2722-B95D67D8E722}"/>
              </a:ext>
            </a:extLst>
          </p:cNvPr>
          <p:cNvSpPr/>
          <p:nvPr/>
        </p:nvSpPr>
        <p:spPr>
          <a:xfrm>
            <a:off x="7203582" y="3089159"/>
            <a:ext cx="678425" cy="353962"/>
          </a:xfrm>
          <a:custGeom>
            <a:avLst/>
            <a:gdLst>
              <a:gd name="connsiteX0" fmla="*/ 0 w 904567"/>
              <a:gd name="connsiteY0" fmla="*/ 462116 h 471949"/>
              <a:gd name="connsiteX1" fmla="*/ 442451 w 904567"/>
              <a:gd name="connsiteY1" fmla="*/ 0 h 471949"/>
              <a:gd name="connsiteX2" fmla="*/ 904567 w 904567"/>
              <a:gd name="connsiteY2" fmla="*/ 471949 h 4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67" h="471949">
                <a:moveTo>
                  <a:pt x="0" y="462116"/>
                </a:moveTo>
                <a:lnTo>
                  <a:pt x="442451" y="0"/>
                </a:lnTo>
                <a:lnTo>
                  <a:pt x="904567" y="47194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5C4A745-0B03-1F3C-37BD-9F08928337EC}"/>
              </a:ext>
            </a:extLst>
          </p:cNvPr>
          <p:cNvSpPr/>
          <p:nvPr/>
        </p:nvSpPr>
        <p:spPr>
          <a:xfrm>
            <a:off x="4941714" y="3274031"/>
            <a:ext cx="2046666" cy="5331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891E4E5-2674-4C2B-B16B-8DDDA9EF7483}"/>
              </a:ext>
            </a:extLst>
          </p:cNvPr>
          <p:cNvSpPr txBox="1"/>
          <p:nvPr/>
        </p:nvSpPr>
        <p:spPr>
          <a:xfrm>
            <a:off x="239491" y="2386148"/>
            <a:ext cx="1842195" cy="91699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>
                <a:latin typeface="Verdana"/>
                <a:ea typeface="+mn-ea"/>
                <a:cs typeface="+mn-cs"/>
              </a:rPr>
              <a:t>Hospital:</a:t>
            </a:r>
          </a:p>
          <a:p>
            <a:pPr defTabSz="685800" fontAlgn="base"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Physical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Vulnerability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: 0.5 (In 7)</a:t>
            </a:r>
          </a:p>
          <a:p>
            <a:pPr defTabSz="685800" fontAlgn="base"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Object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Value: 2.000.000 USD</a:t>
            </a:r>
          </a:p>
          <a:p>
            <a:pPr defTabSz="685800" fontAlgn="base"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Mortality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: 0.05</a:t>
            </a:r>
          </a:p>
          <a:p>
            <a:pPr defTabSz="685800" fontAlgn="base"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>
                <a:latin typeface="Verdana"/>
                <a:ea typeface="+mn-ea"/>
                <a:cs typeface="+mn-cs"/>
              </a:rPr>
              <a:t>100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persons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in the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hospital</a:t>
            </a:r>
            <a:endParaRPr lang="de-DE" sz="750" b="1" kern="1200" dirty="0">
              <a:latin typeface="Verdana"/>
              <a:ea typeface="+mn-ea"/>
              <a:cs typeface="+mn-cs"/>
            </a:endParaRPr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A03220CC-53F9-89AC-5660-DE5A93137C42}"/>
              </a:ext>
            </a:extLst>
          </p:cNvPr>
          <p:cNvSpPr/>
          <p:nvPr/>
        </p:nvSpPr>
        <p:spPr>
          <a:xfrm>
            <a:off x="197848" y="1938360"/>
            <a:ext cx="1640205" cy="399929"/>
          </a:xfrm>
          <a:prstGeom prst="rightArrow">
            <a:avLst/>
          </a:prstGeom>
          <a:solidFill>
            <a:schemeClr val="accent5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Hospital</a:t>
            </a:r>
            <a:endParaRPr lang="de-CH" sz="1350" kern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7652948-6E29-7AF8-5B1D-19206A94EC29}"/>
              </a:ext>
            </a:extLst>
          </p:cNvPr>
          <p:cNvSpPr/>
          <p:nvPr/>
        </p:nvSpPr>
        <p:spPr>
          <a:xfrm>
            <a:off x="3338946" y="1342817"/>
            <a:ext cx="165385" cy="18811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BF4E703D-00E5-9A73-1915-EDF4BFFF6703}"/>
              </a:ext>
            </a:extLst>
          </p:cNvPr>
          <p:cNvSpPr/>
          <p:nvPr/>
        </p:nvSpPr>
        <p:spPr>
          <a:xfrm rot="10800000">
            <a:off x="4944829" y="3827766"/>
            <a:ext cx="2087906" cy="2075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200" kern="120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05322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7A07E-5486-D224-2534-D69A4BA1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play</a:t>
            </a:r>
            <a:r>
              <a:rPr lang="de-DE" dirty="0"/>
              <a:t> a game</a:t>
            </a:r>
            <a:endParaRPr lang="de-CH" dirty="0"/>
          </a:p>
        </p:txBody>
      </p:sp>
      <p:pic>
        <p:nvPicPr>
          <p:cNvPr id="1026" name="Picture 2" descr="Paso a paso: cómo crear un Kahoot! para usar en clase">
            <a:extLst>
              <a:ext uri="{FF2B5EF4-FFF2-40B4-BE49-F238E27FC236}">
                <a16:creationId xmlns:a16="http://schemas.microsoft.com/office/drawing/2014/main" id="{9C972079-557E-91D0-A188-BDF555E3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02286"/>
            <a:ext cx="6858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86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5E516879-BECB-B272-BE5B-D89E6FCB7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288588"/>
              </p:ext>
            </p:extLst>
          </p:nvPr>
        </p:nvGraphicFramePr>
        <p:xfrm>
          <a:off x="1529049" y="1792852"/>
          <a:ext cx="6085903" cy="2060734"/>
        </p:xfrm>
        <a:graphic>
          <a:graphicData uri="http://schemas.openxmlformats.org/drawingml/2006/table">
            <a:tbl>
              <a:tblPr firstRow="1" bandRow="1"/>
              <a:tblGrid>
                <a:gridCol w="2097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8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89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CH" sz="1200" dirty="0" err="1">
                          <a:solidFill>
                            <a:schemeClr val="tx1"/>
                          </a:solidFill>
                        </a:rPr>
                        <a:t>Aspects</a:t>
                      </a:r>
                      <a:r>
                        <a:rPr lang="de-CH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CH" sz="1200" dirty="0" err="1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de-CH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CH" sz="1200" dirty="0" err="1">
                          <a:solidFill>
                            <a:schemeClr val="tx1"/>
                          </a:solidFill>
                        </a:rPr>
                        <a:t>consider</a:t>
                      </a:r>
                      <a:endParaRPr lang="de-CH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Average age when starting to work</a:t>
                      </a:r>
                      <a:endParaRPr lang="de-CH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100" dirty="0">
                          <a:latin typeface="+mn-lt"/>
                        </a:rPr>
                        <a:t>23 </a:t>
                      </a:r>
                      <a:r>
                        <a:rPr lang="de-CH" sz="1100" dirty="0" err="1">
                          <a:latin typeface="+mn-lt"/>
                        </a:rPr>
                        <a:t>years</a:t>
                      </a:r>
                      <a:endParaRPr lang="de-CH" sz="11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CH" sz="1100" dirty="0" err="1">
                          <a:latin typeface="+mn-lt"/>
                        </a:rPr>
                        <a:t>Retirement</a:t>
                      </a:r>
                      <a:endParaRPr lang="de-CH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+mn-lt"/>
                        </a:rPr>
                        <a:t>Average female/male ratio: 58 years</a:t>
                      </a:r>
                      <a:endParaRPr lang="de-CH" sz="11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Loss of years of purchase</a:t>
                      </a:r>
                      <a:endParaRPr lang="de-CH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latin typeface="+mn-lt"/>
                        </a:rPr>
                        <a:t>35 </a:t>
                      </a:r>
                      <a:r>
                        <a:rPr lang="de-CH" sz="1100" dirty="0" err="1">
                          <a:solidFill>
                            <a:schemeClr val="tx1"/>
                          </a:solidFill>
                          <a:latin typeface="+mn-lt"/>
                        </a:rPr>
                        <a:t>years</a:t>
                      </a:r>
                      <a:endParaRPr lang="de-CH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CH" sz="1100" dirty="0">
                          <a:latin typeface="+mn-lt"/>
                        </a:rPr>
                        <a:t>Average </a:t>
                      </a:r>
                      <a:r>
                        <a:rPr lang="de-CH" sz="1100" dirty="0" err="1">
                          <a:latin typeface="+mn-lt"/>
                        </a:rPr>
                        <a:t>salary</a:t>
                      </a:r>
                      <a:r>
                        <a:rPr lang="de-CH" sz="1100" dirty="0">
                          <a:latin typeface="+mn-lt"/>
                        </a:rPr>
                        <a:t> </a:t>
                      </a:r>
                      <a:r>
                        <a:rPr lang="de-CH" sz="1100" dirty="0" err="1">
                          <a:latin typeface="+mn-lt"/>
                        </a:rPr>
                        <a:t>income</a:t>
                      </a:r>
                      <a:endParaRPr lang="de-CH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100" dirty="0">
                          <a:latin typeface="+mn-lt"/>
                        </a:rPr>
                        <a:t>3.200 USD/y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100" dirty="0">
                          <a:latin typeface="+mn-lt"/>
                        </a:rPr>
                        <a:t>5.000</a:t>
                      </a:r>
                      <a:r>
                        <a:rPr lang="de-CH" sz="1100" baseline="0" dirty="0">
                          <a:latin typeface="+mn-lt"/>
                        </a:rPr>
                        <a:t> USD/a </a:t>
                      </a:r>
                      <a:r>
                        <a:rPr lang="de-CH" sz="1100" baseline="0" dirty="0" err="1">
                          <a:latin typeface="+mn-lt"/>
                        </a:rPr>
                        <a:t>with</a:t>
                      </a:r>
                      <a:r>
                        <a:rPr lang="de-CH" sz="1100" baseline="0" dirty="0">
                          <a:latin typeface="+mn-lt"/>
                        </a:rPr>
                        <a:t> informal </a:t>
                      </a:r>
                      <a:r>
                        <a:rPr lang="de-CH" sz="1100" baseline="0" dirty="0" err="1">
                          <a:latin typeface="+mn-lt"/>
                        </a:rPr>
                        <a:t>jobs</a:t>
                      </a:r>
                      <a:endParaRPr lang="de-CH" sz="11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Average salary income over 35 years</a:t>
                      </a:r>
                      <a:endParaRPr lang="de-CH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100" b="1" baseline="0" dirty="0"/>
                        <a:t>177.500 USD</a:t>
                      </a:r>
                      <a:r>
                        <a:rPr lang="de-CH" sz="1100" baseline="0" dirty="0"/>
                        <a:t> (formal and informal)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" name="Titel 1">
            <a:extLst>
              <a:ext uri="{FF2B5EF4-FFF2-40B4-BE49-F238E27FC236}">
                <a16:creationId xmlns:a16="http://schemas.microsoft.com/office/drawing/2014/main" id="{F71B911C-162C-38B6-4DA6-25B200BE1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813" y="119616"/>
            <a:ext cx="4399359" cy="342900"/>
          </a:xfrm>
        </p:spPr>
        <p:txBody>
          <a:bodyPr/>
          <a:lstStyle/>
          <a:p>
            <a:r>
              <a:rPr lang="de-DE" dirty="0" err="1"/>
              <a:t>Willingnes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pay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C71DFC-3E9E-11E5-D825-832BC9D68129}"/>
              </a:ext>
            </a:extLst>
          </p:cNvPr>
          <p:cNvSpPr txBox="1">
            <a:spLocks/>
          </p:cNvSpPr>
          <p:nvPr/>
        </p:nvSpPr>
        <p:spPr bwMode="auto">
          <a:xfrm>
            <a:off x="1529048" y="1332148"/>
            <a:ext cx="439935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808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Verdana" pitchFamily="34" charset="0"/>
              </a:defRPr>
            </a:lvl9pPr>
          </a:lstStyle>
          <a:p>
            <a:pPr defTabSz="685800">
              <a:buClrTx/>
            </a:pPr>
            <a:r>
              <a:rPr lang="de-DE" sz="2100" dirty="0" err="1"/>
              <a:t>Example</a:t>
            </a:r>
            <a:r>
              <a:rPr lang="de-DE" sz="2100" dirty="0"/>
              <a:t> </a:t>
            </a:r>
            <a:r>
              <a:rPr lang="de-DE" sz="2100" dirty="0" err="1"/>
              <a:t>Bolivia</a:t>
            </a:r>
            <a:endParaRPr lang="de-CH" sz="2100" dirty="0"/>
          </a:p>
        </p:txBody>
      </p:sp>
      <p:pic>
        <p:nvPicPr>
          <p:cNvPr id="5" name="Grafik 4" descr="Ein Bild, das Entwurf, Silhouette, Kunst enthält.&#10;&#10;Automatisch generierte Beschreibung">
            <a:extLst>
              <a:ext uri="{FF2B5EF4-FFF2-40B4-BE49-F238E27FC236}">
                <a16:creationId xmlns:a16="http://schemas.microsoft.com/office/drawing/2014/main" id="{169EC254-1151-A3F1-FAFC-45269DFB4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25" y="1202934"/>
            <a:ext cx="954009" cy="26049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4DFCE63-B168-F1E2-7BF3-1E9031F27344}"/>
              </a:ext>
            </a:extLst>
          </p:cNvPr>
          <p:cNvSpPr txBox="1"/>
          <p:nvPr/>
        </p:nvSpPr>
        <p:spPr>
          <a:xfrm>
            <a:off x="1493329" y="687340"/>
            <a:ext cx="642194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How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much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money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should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the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authorities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invest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to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prevent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 a </a:t>
            </a:r>
            <a:r>
              <a:rPr lang="de-CH" sz="1350" kern="1200" dirty="0" err="1">
                <a:latin typeface="Verdana" pitchFamily="34" charset="0"/>
                <a:ea typeface="+mn-ea"/>
                <a:cs typeface="+mn-cs"/>
              </a:rPr>
              <a:t>death</a:t>
            </a:r>
            <a:r>
              <a:rPr lang="de-CH" sz="1350" kern="1200" dirty="0">
                <a:latin typeface="Verdana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1D534FB-126B-A3E4-075D-865734BC9BFF}"/>
              </a:ext>
            </a:extLst>
          </p:cNvPr>
          <p:cNvSpPr/>
          <p:nvPr/>
        </p:nvSpPr>
        <p:spPr>
          <a:xfrm rot="20436907">
            <a:off x="5275213" y="3410034"/>
            <a:ext cx="2534239" cy="10645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Willingness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to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pay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in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your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country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(in USD)?</a:t>
            </a:r>
            <a:endParaRPr lang="de-CH" sz="1350" kern="120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080437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55BC909-F8A3-7E9C-9799-A542248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94" y="3319238"/>
            <a:ext cx="6858000" cy="18627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2C1E4E5-9542-396D-B0E3-993E880A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Groupe</a:t>
            </a:r>
            <a:r>
              <a:rPr lang="de-DE" dirty="0"/>
              <a:t> </a:t>
            </a:r>
            <a:r>
              <a:rPr lang="de-DE" dirty="0" err="1"/>
              <a:t>exercice</a:t>
            </a:r>
            <a:r>
              <a:rPr lang="de-DE" dirty="0"/>
              <a:t>: Risk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buildings</a:t>
            </a:r>
            <a:r>
              <a:rPr lang="de-DE" dirty="0"/>
              <a:t> 2, 5 and 17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A91FFA-3676-8FA0-8317-04820B864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97" b="4560"/>
          <a:stretch/>
        </p:blipFill>
        <p:spPr>
          <a:xfrm>
            <a:off x="4461989" y="555985"/>
            <a:ext cx="3414824" cy="229171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36E712E-BAFC-3184-6305-5CE1D2E69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502" y="555984"/>
            <a:ext cx="3097658" cy="229171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2CF5C19-5A30-2A80-8ECF-A804E29B6F5C}"/>
              </a:ext>
            </a:extLst>
          </p:cNvPr>
          <p:cNvGrpSpPr/>
          <p:nvPr/>
        </p:nvGrpSpPr>
        <p:grpSpPr>
          <a:xfrm>
            <a:off x="1140729" y="2837002"/>
            <a:ext cx="5304401" cy="505322"/>
            <a:chOff x="3245268" y="7367334"/>
            <a:chExt cx="7072535" cy="6737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4F4FDBCB-C1AE-8212-F566-45013036A724}"/>
                    </a:ext>
                  </a:extLst>
                </p:cNvPr>
                <p:cNvSpPr/>
                <p:nvPr/>
              </p:nvSpPr>
              <p:spPr>
                <a:xfrm>
                  <a:off x="3247464" y="7367334"/>
                  <a:ext cx="65628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de-CH" sz="1200" b="1" kern="120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R</a:t>
                  </a:r>
                  <a14:m>
                    <m:oMath xmlns:m="http://schemas.openxmlformats.org/officeDocument/2006/math">
                      <m:r>
                        <a:rPr lang="de-DE" sz="1200" b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𝐢𝐬𝐤</m:t>
                      </m:r>
                      <m:r>
                        <a:rPr lang="de-DE" sz="1200" b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de-DE" sz="1200" b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𝐀𝐬𝐬𝐞𝐭𝐬</m:t>
                      </m:r>
                      <m:r>
                        <a:rPr lang="de-CH" sz="1200" b="1" kern="1200">
                          <a:solidFill>
                            <a:srgbClr val="FF0000"/>
                          </a:solidFill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>
                        <a:rPr lang="de-DE" sz="1200" b="1" kern="12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𝐩𝐡𝐲𝐬𝐢𝐜𝐚𝐥</m:t>
                      </m:r>
                      <m:r>
                        <a:rPr lang="de-DE" sz="1200" b="1" kern="12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de-DE" sz="1200" b="1" kern="12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𝐯𝐮𝐥𝐧𝐞𝐫𝐚𝐛𝐢𝐥𝐢𝐭𝐲</m:t>
                      </m:r>
                    </m:oMath>
                  </a14:m>
                  <a:r>
                    <a:rPr lang="de-CH" sz="1200" b="1" kern="1200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*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Object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value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/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return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period</a:t>
                  </a:r>
                  <a:endParaRPr lang="de-CH" sz="1200" b="1" kern="1200" dirty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4F4FDBCB-C1AE-8212-F566-45013036A7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464" y="7367334"/>
                  <a:ext cx="6562824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2174" b="-17391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39ACC974-8AEE-0BB4-2D9F-518674FAD66F}"/>
                    </a:ext>
                  </a:extLst>
                </p:cNvPr>
                <p:cNvSpPr/>
                <p:nvPr/>
              </p:nvSpPr>
              <p:spPr>
                <a:xfrm>
                  <a:off x="3245268" y="7671764"/>
                  <a:ext cx="70725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de-CH" sz="1200" b="1" kern="120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R</a:t>
                  </a:r>
                  <a14:m>
                    <m:oMath xmlns:m="http://schemas.openxmlformats.org/officeDocument/2006/math">
                      <m:r>
                        <a:rPr lang="de-DE" sz="1200" b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𝐢𝐬𝐤</m:t>
                      </m:r>
                      <m:r>
                        <a:rPr lang="de-DE" sz="1200" b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de-DE" sz="1200" b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𝐏𝐞𝐫𝐬𝐨𝐧𝐬</m:t>
                      </m:r>
                      <m:r>
                        <a:rPr lang="de-CH" sz="1200" b="1" kern="1200">
                          <a:solidFill>
                            <a:srgbClr val="FF0000"/>
                          </a:solidFill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</m:oMath>
                  </a14:m>
                  <a:r>
                    <a:rPr lang="de-CH" sz="1200" b="1" kern="1200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Mortality 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*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Willingness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to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pay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/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return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period</a:t>
                  </a:r>
                  <a:r>
                    <a:rPr lang="de-CH" sz="1200" b="1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* # </a:t>
                  </a:r>
                  <a:r>
                    <a:rPr lang="de-CH" sz="1200" b="1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people</a:t>
                  </a:r>
                  <a:endParaRPr lang="de-CH" sz="1200" b="1" kern="1200" dirty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39ACC974-8AEE-0BB4-2D9F-518674FAD6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268" y="7671764"/>
                  <a:ext cx="7072535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4444" b="-20000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D456C419-5952-DC9E-C8BD-8F252CCC61F4}"/>
              </a:ext>
            </a:extLst>
          </p:cNvPr>
          <p:cNvSpPr/>
          <p:nvPr/>
        </p:nvSpPr>
        <p:spPr>
          <a:xfrm>
            <a:off x="6179574" y="3319237"/>
            <a:ext cx="456356" cy="17046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2D4C321C-108C-CE67-7DE6-093C500E4729}"/>
              </a:ext>
            </a:extLst>
          </p:cNvPr>
          <p:cNvSpPr/>
          <p:nvPr/>
        </p:nvSpPr>
        <p:spPr>
          <a:xfrm>
            <a:off x="7544644" y="3341361"/>
            <a:ext cx="456356" cy="1682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89F02CAE-4541-3D6C-9763-4A556698F110}"/>
              </a:ext>
            </a:extLst>
          </p:cNvPr>
          <p:cNvSpPr/>
          <p:nvPr/>
        </p:nvSpPr>
        <p:spPr>
          <a:xfrm>
            <a:off x="3269353" y="3319237"/>
            <a:ext cx="598937" cy="17046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8594EC3-0A0A-AAB6-41C6-C47FC4E71D93}"/>
              </a:ext>
            </a:extLst>
          </p:cNvPr>
          <p:cNvSpPr/>
          <p:nvPr/>
        </p:nvSpPr>
        <p:spPr>
          <a:xfrm>
            <a:off x="6622025" y="2928818"/>
            <a:ext cx="1248086" cy="31340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900" kern="1200" dirty="0" err="1">
                <a:solidFill>
                  <a:srgbClr val="000000"/>
                </a:solidFill>
                <a:latin typeface="Verdana"/>
              </a:rPr>
              <a:t>Willingness</a:t>
            </a:r>
            <a:r>
              <a:rPr lang="de-DE" sz="90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900" kern="1200" dirty="0" err="1">
                <a:solidFill>
                  <a:srgbClr val="000000"/>
                </a:solidFill>
                <a:latin typeface="Verdana"/>
              </a:rPr>
              <a:t>to</a:t>
            </a:r>
            <a:r>
              <a:rPr lang="de-DE" sz="90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900" kern="1200" dirty="0" err="1">
                <a:solidFill>
                  <a:srgbClr val="000000"/>
                </a:solidFill>
                <a:latin typeface="Verdana"/>
              </a:rPr>
              <a:t>pay</a:t>
            </a:r>
            <a:r>
              <a:rPr lang="de-DE" sz="900" kern="1200" dirty="0">
                <a:solidFill>
                  <a:srgbClr val="000000"/>
                </a:solidFill>
                <a:latin typeface="Verdana"/>
              </a:rPr>
              <a:t>: 500‘000 USD</a:t>
            </a:r>
            <a:endParaRPr lang="de-CH" sz="900" kern="12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581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7A07E-5486-D224-2534-D69A4BA1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play</a:t>
            </a:r>
            <a:r>
              <a:rPr lang="de-DE" dirty="0"/>
              <a:t> a game</a:t>
            </a:r>
            <a:endParaRPr lang="de-CH" dirty="0"/>
          </a:p>
        </p:txBody>
      </p:sp>
      <p:pic>
        <p:nvPicPr>
          <p:cNvPr id="1026" name="Picture 2" descr="Paso a paso: cómo crear un Kahoot! para usar en clase">
            <a:extLst>
              <a:ext uri="{FF2B5EF4-FFF2-40B4-BE49-F238E27FC236}">
                <a16:creationId xmlns:a16="http://schemas.microsoft.com/office/drawing/2014/main" id="{9C972079-557E-91D0-A188-BDF555E3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02286"/>
            <a:ext cx="6858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11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09213-FBFC-20C6-B10E-1DC70C4E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Download </a:t>
            </a:r>
            <a:r>
              <a:rPr lang="de-DE" dirty="0" err="1"/>
              <a:t>the</a:t>
            </a:r>
            <a:r>
              <a:rPr lang="de-DE" dirty="0"/>
              <a:t> Excel </a:t>
            </a:r>
            <a:r>
              <a:rPr lang="de-DE" dirty="0" err="1"/>
              <a:t>file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tab</a:t>
            </a:r>
            <a:r>
              <a:rPr lang="de-DE" dirty="0"/>
              <a:t> „Risk“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47E24B-C481-A541-ABCC-38A950ED4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05212"/>
            <a:ext cx="6858000" cy="27599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1C0AC6E-F056-95AF-2789-2D92866CA025}"/>
              </a:ext>
            </a:extLst>
          </p:cNvPr>
          <p:cNvSpPr txBox="1"/>
          <p:nvPr/>
        </p:nvSpPr>
        <p:spPr>
          <a:xfrm>
            <a:off x="2624461" y="906263"/>
            <a:ext cx="3895078" cy="4128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2625" kern="1200" dirty="0">
                <a:latin typeface="Verdana"/>
                <a:ea typeface="+mn-ea"/>
                <a:cs typeface="+mn-cs"/>
              </a:rPr>
              <a:t>www.hazard-risk.com</a:t>
            </a:r>
            <a:endParaRPr lang="de-CH" sz="2625" kern="1200" dirty="0"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13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09213-FBFC-20C6-B10E-1DC70C4E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Risk and Cost-Benefit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Excel-sheet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FEE28A-699A-349C-A714-0AABC5A9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76" y="822403"/>
            <a:ext cx="6858000" cy="392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20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9F3B5D9-6E3D-9E0F-019E-A7F03DA0E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42" y="2363940"/>
            <a:ext cx="5040000" cy="2476552"/>
          </a:xfrm>
          <a:prstGeom prst="rect">
            <a:avLst/>
          </a:prstGeom>
        </p:spPr>
      </p:pic>
      <p:sp>
        <p:nvSpPr>
          <p:cNvPr id="699" name="Google Shape;699;p127"/>
          <p:cNvSpPr txBox="1">
            <a:spLocks noGrp="1"/>
          </p:cNvSpPr>
          <p:nvPr>
            <p:ph type="title"/>
          </p:nvPr>
        </p:nvSpPr>
        <p:spPr>
          <a:xfrm>
            <a:off x="328725" y="256275"/>
            <a:ext cx="69726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Journey Hazard and Risk Assessment</a:t>
            </a:r>
            <a:endParaRPr sz="2500" b="1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0" name="Google Shape;700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1797" y="193975"/>
            <a:ext cx="167855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33;p122">
            <a:extLst>
              <a:ext uri="{FF2B5EF4-FFF2-40B4-BE49-F238E27FC236}">
                <a16:creationId xmlns:a16="http://schemas.microsoft.com/office/drawing/2014/main" id="{B81A1D2D-4F0D-E552-ECF1-80253F84DC3A}"/>
              </a:ext>
            </a:extLst>
          </p:cNvPr>
          <p:cNvSpPr txBox="1">
            <a:spLocks/>
          </p:cNvSpPr>
          <p:nvPr/>
        </p:nvSpPr>
        <p:spPr>
          <a:xfrm>
            <a:off x="328725" y="828975"/>
            <a:ext cx="40595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Part II: Risk Assessment</a:t>
            </a:r>
          </a:p>
        </p:txBody>
      </p:sp>
      <p:sp>
        <p:nvSpPr>
          <p:cNvPr id="4" name="Abgerundetes Rechteck 13">
            <a:extLst>
              <a:ext uri="{FF2B5EF4-FFF2-40B4-BE49-F238E27FC236}">
                <a16:creationId xmlns:a16="http://schemas.microsoft.com/office/drawing/2014/main" id="{F1FACD76-8F56-AD0B-261E-7D5BE470227C}"/>
              </a:ext>
            </a:extLst>
          </p:cNvPr>
          <p:cNvSpPr/>
          <p:nvPr/>
        </p:nvSpPr>
        <p:spPr>
          <a:xfrm>
            <a:off x="328725" y="1628014"/>
            <a:ext cx="2741480" cy="30987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GB" sz="2000" b="1" dirty="0">
                <a:solidFill>
                  <a:srgbClr val="595959"/>
                </a:solidFill>
                <a:latin typeface="Calibri"/>
                <a:cs typeface="Calibri"/>
              </a:rPr>
              <a:t>Objective</a:t>
            </a:r>
            <a:endParaRPr lang="de-CH" sz="2000" b="1" dirty="0">
              <a:solidFill>
                <a:srgbClr val="595959"/>
              </a:solidFill>
              <a:latin typeface="Calibri"/>
              <a:cs typeface="Calibri"/>
            </a:endParaRP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Enhance the capacity of practitioners on how to: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independently conduct a risk assessment and determine the cost-benefit ratio of a DRR measure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work with GIS</a:t>
            </a:r>
            <a:endParaRPr lang="en-US" sz="16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5" name="Abgerundetes Rechteck 12">
            <a:extLst>
              <a:ext uri="{FF2B5EF4-FFF2-40B4-BE49-F238E27FC236}">
                <a16:creationId xmlns:a16="http://schemas.microsoft.com/office/drawing/2014/main" id="{2CF38EFE-230C-B60F-D5B8-D159B0249B09}"/>
              </a:ext>
            </a:extLst>
          </p:cNvPr>
          <p:cNvSpPr/>
          <p:nvPr/>
        </p:nvSpPr>
        <p:spPr>
          <a:xfrm>
            <a:off x="4789693" y="1628014"/>
            <a:ext cx="2227634" cy="45033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000" b="1" dirty="0">
                <a:solidFill>
                  <a:srgbClr val="595959"/>
                </a:solidFill>
                <a:latin typeface="Calibri"/>
                <a:cs typeface="Calibri"/>
              </a:rPr>
              <a:t>Agenda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8CC4203-27D4-4F21-4E76-CFB506FA4623}"/>
              </a:ext>
            </a:extLst>
          </p:cNvPr>
          <p:cNvSpPr txBox="1">
            <a:spLocks/>
          </p:cNvSpPr>
          <p:nvPr/>
        </p:nvSpPr>
        <p:spPr>
          <a:xfrm>
            <a:off x="1242001" y="106837"/>
            <a:ext cx="6708993" cy="322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kern="1200">
                <a:solidFill>
                  <a:srgbClr val="4E536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base">
              <a:spcAft>
                <a:spcPct val="0"/>
              </a:spcAft>
              <a:buClrTx/>
            </a:pPr>
            <a:r>
              <a:rPr lang="de-CH" sz="1800" b="1" dirty="0" err="1"/>
              <a:t>Introduction</a:t>
            </a:r>
            <a:r>
              <a:rPr lang="de-CH" sz="1800" b="1" dirty="0"/>
              <a:t> (Critical </a:t>
            </a:r>
            <a:r>
              <a:rPr lang="de-CH" sz="1800" b="1" dirty="0" err="1"/>
              <a:t>sites</a:t>
            </a:r>
            <a:r>
              <a:rPr lang="de-CH" sz="1800" b="1" dirty="0"/>
              <a:t>)</a:t>
            </a:r>
            <a:endParaRPr lang="en-GB" sz="1800" b="1" dirty="0"/>
          </a:p>
        </p:txBody>
      </p:sp>
      <p:pic>
        <p:nvPicPr>
          <p:cNvPr id="4" name="Grafik 3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FCC059D1-2158-A610-FA32-E5988BDDC0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t="2779" r="2173" b="2203"/>
          <a:stretch/>
        </p:blipFill>
        <p:spPr>
          <a:xfrm>
            <a:off x="1242001" y="561070"/>
            <a:ext cx="6708993" cy="454118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7489E38-4FBF-1EB5-216C-AE742629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0" y="3468950"/>
            <a:ext cx="1364946" cy="122322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6C68032-393C-27EE-9B11-0C81C5164D78}"/>
              </a:ext>
            </a:extLst>
          </p:cNvPr>
          <p:cNvSpPr/>
          <p:nvPr/>
        </p:nvSpPr>
        <p:spPr>
          <a:xfrm>
            <a:off x="1284423" y="3690595"/>
            <a:ext cx="5125805" cy="13460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000"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Aprox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. 120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persons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exposed</a:t>
            </a:r>
            <a:endParaRPr lang="de-DE" sz="1350" kern="1200" dirty="0">
              <a:solidFill>
                <a:srgbClr val="FFFFFF"/>
              </a:solidFill>
              <a:latin typeface="Verdana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Return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period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of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debris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flow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event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100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years</a:t>
            </a:r>
            <a:endParaRPr lang="de-DE" sz="1350" kern="1200" dirty="0">
              <a:solidFill>
                <a:srgbClr val="FFFFFF"/>
              </a:solidFill>
              <a:latin typeface="Verdana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Destruction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of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building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expected</a:t>
            </a:r>
            <a:endParaRPr lang="de-DE" sz="1350" kern="1200" dirty="0">
              <a:solidFill>
                <a:srgbClr val="FFFFFF"/>
              </a:solidFill>
              <a:latin typeface="Verdana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No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options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to</a:t>
            </a:r>
            <a:r>
              <a:rPr lang="de-DE" sz="1350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FFFFFF"/>
                </a:solidFill>
                <a:latin typeface="Verdana"/>
              </a:rPr>
              <a:t>flee</a:t>
            </a:r>
            <a:endParaRPr lang="de-CH" sz="1350" kern="120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6501694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7E6F9B0-D2B6-7113-8EB6-F809540DEAFB}"/>
              </a:ext>
            </a:extLst>
          </p:cNvPr>
          <p:cNvGrpSpPr/>
          <p:nvPr/>
        </p:nvGrpSpPr>
        <p:grpSpPr>
          <a:xfrm>
            <a:off x="1343025" y="628650"/>
            <a:ext cx="6436519" cy="4139493"/>
            <a:chOff x="266699" y="838200"/>
            <a:chExt cx="8582025" cy="5519324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AC079863-99A6-69D0-9FDC-E85A7CC8E1A1}"/>
                </a:ext>
              </a:extLst>
            </p:cNvPr>
            <p:cNvGrpSpPr/>
            <p:nvPr/>
          </p:nvGrpSpPr>
          <p:grpSpPr>
            <a:xfrm>
              <a:off x="266699" y="838200"/>
              <a:ext cx="8582025" cy="5519324"/>
              <a:chOff x="304800" y="1724024"/>
              <a:chExt cx="8153400" cy="5052600"/>
            </a:xfrm>
          </p:grpSpPr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CD6C5A72-A727-6E6E-A7C5-EEF4DDD657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730"/>
              <a:stretch/>
            </p:blipFill>
            <p:spPr>
              <a:xfrm>
                <a:off x="323850" y="1724025"/>
                <a:ext cx="8134350" cy="4208330"/>
              </a:xfrm>
              <a:prstGeom prst="rect">
                <a:avLst/>
              </a:prstGeom>
            </p:spPr>
          </p:pic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55BBB6B4-3800-F2E8-1833-85A4816684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9606"/>
              <a:stretch/>
            </p:blipFill>
            <p:spPr>
              <a:xfrm>
                <a:off x="304800" y="5360855"/>
                <a:ext cx="8136000" cy="1415769"/>
              </a:xfrm>
              <a:prstGeom prst="rect">
                <a:avLst/>
              </a:prstGeom>
            </p:spPr>
          </p:pic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C6DEDEAE-C13A-7DCF-B89B-BE5320CFDA82}"/>
                  </a:ext>
                </a:extLst>
              </p:cNvPr>
              <p:cNvSpPr/>
              <p:nvPr/>
            </p:nvSpPr>
            <p:spPr>
              <a:xfrm>
                <a:off x="314325" y="1724024"/>
                <a:ext cx="8126475" cy="50525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350" kern="120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6B7276D8-1D4A-8B0E-9C8B-DADAE29D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753" y="4281857"/>
              <a:ext cx="2052000" cy="837955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ECE0B96F-1819-10BD-ACFD-7FBEC31CBF38}"/>
              </a:ext>
            </a:extLst>
          </p:cNvPr>
          <p:cNvSpPr txBox="1"/>
          <p:nvPr/>
        </p:nvSpPr>
        <p:spPr>
          <a:xfrm>
            <a:off x="1250157" y="7144"/>
            <a:ext cx="6486524" cy="4786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criteria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decide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mitigation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measures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lang="de-CH" sz="1800" b="1" kern="1200" dirty="0">
              <a:solidFill>
                <a:srgbClr val="4E536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AC19F631-A223-C5B7-B492-71CA675C77C7}"/>
              </a:ext>
            </a:extLst>
          </p:cNvPr>
          <p:cNvGrpSpPr/>
          <p:nvPr/>
        </p:nvGrpSpPr>
        <p:grpSpPr>
          <a:xfrm>
            <a:off x="1443037" y="2357753"/>
            <a:ext cx="4675860" cy="2311003"/>
            <a:chOff x="400049" y="3143670"/>
            <a:chExt cx="6234480" cy="3081337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7FF545D-FF4C-FFB1-C78C-6C1B9F386C14}"/>
                </a:ext>
              </a:extLst>
            </p:cNvPr>
            <p:cNvSpPr/>
            <p:nvPr/>
          </p:nvSpPr>
          <p:spPr>
            <a:xfrm>
              <a:off x="400049" y="5567782"/>
              <a:ext cx="2009775" cy="657225"/>
            </a:xfrm>
            <a:prstGeom prst="rect">
              <a:avLst/>
            </a:prstGeom>
            <a:solidFill>
              <a:srgbClr val="FF33CC">
                <a:alpha val="44000"/>
              </a:srgbClr>
            </a:solidFill>
            <a:ln w="63500">
              <a:solidFill>
                <a:srgbClr val="FF33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F2D047B-67F1-2074-7556-771A77E84D13}"/>
                </a:ext>
              </a:extLst>
            </p:cNvPr>
            <p:cNvSpPr/>
            <p:nvPr/>
          </p:nvSpPr>
          <p:spPr>
            <a:xfrm>
              <a:off x="4624754" y="5201069"/>
              <a:ext cx="2009775" cy="657225"/>
            </a:xfrm>
            <a:prstGeom prst="rect">
              <a:avLst/>
            </a:prstGeom>
            <a:solidFill>
              <a:srgbClr val="FF33CC">
                <a:alpha val="44000"/>
              </a:srgbClr>
            </a:solidFill>
            <a:ln w="63500">
              <a:solidFill>
                <a:srgbClr val="FF33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BB961B7-896C-3884-7E5C-51095D551512}"/>
                </a:ext>
              </a:extLst>
            </p:cNvPr>
            <p:cNvSpPr/>
            <p:nvPr/>
          </p:nvSpPr>
          <p:spPr>
            <a:xfrm>
              <a:off x="2538779" y="3143670"/>
              <a:ext cx="2009775" cy="657226"/>
            </a:xfrm>
            <a:prstGeom prst="rect">
              <a:avLst/>
            </a:prstGeom>
            <a:solidFill>
              <a:srgbClr val="FF33CC">
                <a:alpha val="44000"/>
              </a:srgbClr>
            </a:solidFill>
            <a:ln w="63500">
              <a:solidFill>
                <a:srgbClr val="FF33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241D289-B256-63B2-C711-5B001C775ABF}"/>
              </a:ext>
            </a:extLst>
          </p:cNvPr>
          <p:cNvGrpSpPr/>
          <p:nvPr/>
        </p:nvGrpSpPr>
        <p:grpSpPr>
          <a:xfrm>
            <a:off x="1450180" y="693583"/>
            <a:ext cx="6292893" cy="3624499"/>
            <a:chOff x="409573" y="924777"/>
            <a:chExt cx="8390524" cy="4832665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1F0185E-1A77-8161-410B-A38500D4E263}"/>
                </a:ext>
              </a:extLst>
            </p:cNvPr>
            <p:cNvSpPr/>
            <p:nvPr/>
          </p:nvSpPr>
          <p:spPr>
            <a:xfrm>
              <a:off x="4657724" y="1123950"/>
              <a:ext cx="2009775" cy="2400300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 w="63500">
              <a:solidFill>
                <a:srgbClr val="99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1A9144F-41B8-E065-54AE-B39F8344ADB0}"/>
                </a:ext>
              </a:extLst>
            </p:cNvPr>
            <p:cNvSpPr/>
            <p:nvPr/>
          </p:nvSpPr>
          <p:spPr>
            <a:xfrm>
              <a:off x="6790322" y="965924"/>
              <a:ext cx="2009775" cy="657225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F5EE7BB-AC51-9E4E-2562-2C6318426D2E}"/>
                </a:ext>
              </a:extLst>
            </p:cNvPr>
            <p:cNvSpPr/>
            <p:nvPr/>
          </p:nvSpPr>
          <p:spPr>
            <a:xfrm>
              <a:off x="6762748" y="5102811"/>
              <a:ext cx="2009775" cy="654631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F089AD47-3EC9-20E7-17C2-4380FD1A870E}"/>
                </a:ext>
              </a:extLst>
            </p:cNvPr>
            <p:cNvSpPr/>
            <p:nvPr/>
          </p:nvSpPr>
          <p:spPr>
            <a:xfrm>
              <a:off x="409573" y="924777"/>
              <a:ext cx="2009775" cy="614838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6F90FD4-33E0-097B-F5BD-B5C4D4585F8A}"/>
              </a:ext>
            </a:extLst>
          </p:cNvPr>
          <p:cNvGrpSpPr/>
          <p:nvPr/>
        </p:nvGrpSpPr>
        <p:grpSpPr>
          <a:xfrm>
            <a:off x="3039940" y="2265843"/>
            <a:ext cx="4689596" cy="2362001"/>
            <a:chOff x="2529254" y="3021123"/>
            <a:chExt cx="6252794" cy="3149335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DC936D7-44A6-18B7-6759-9881514AF840}"/>
                </a:ext>
              </a:extLst>
            </p:cNvPr>
            <p:cNvSpPr/>
            <p:nvPr/>
          </p:nvSpPr>
          <p:spPr>
            <a:xfrm>
              <a:off x="4648428" y="4284703"/>
              <a:ext cx="2009775" cy="835109"/>
            </a:xfrm>
            <a:prstGeom prst="rect">
              <a:avLst/>
            </a:prstGeom>
            <a:solidFill>
              <a:srgbClr val="FF0000">
                <a:alpha val="44000"/>
              </a:srgbClr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DC422938-353C-900D-CAA8-70065A198FDB}"/>
                </a:ext>
              </a:extLst>
            </p:cNvPr>
            <p:cNvGrpSpPr/>
            <p:nvPr/>
          </p:nvGrpSpPr>
          <p:grpSpPr>
            <a:xfrm>
              <a:off x="2529254" y="3021123"/>
              <a:ext cx="6252794" cy="3149335"/>
              <a:chOff x="2529254" y="3021123"/>
              <a:chExt cx="6252794" cy="3149335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D765B48B-874F-0672-D70E-5BE89CD390B3}"/>
                  </a:ext>
                </a:extLst>
              </p:cNvPr>
              <p:cNvSpPr/>
              <p:nvPr/>
            </p:nvSpPr>
            <p:spPr>
              <a:xfrm>
                <a:off x="6772273" y="4397961"/>
                <a:ext cx="2009775" cy="657225"/>
              </a:xfrm>
              <a:prstGeom prst="rect">
                <a:avLst/>
              </a:prstGeom>
              <a:solidFill>
                <a:srgbClr val="FF0000">
                  <a:alpha val="44000"/>
                </a:srgbClr>
              </a:solidFill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350" kern="120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FDBE809A-B56D-C283-B046-41BA8F31D82A}"/>
                  </a:ext>
                </a:extLst>
              </p:cNvPr>
              <p:cNvSpPr/>
              <p:nvPr/>
            </p:nvSpPr>
            <p:spPr>
              <a:xfrm>
                <a:off x="2529254" y="5119812"/>
                <a:ext cx="2009775" cy="505956"/>
              </a:xfrm>
              <a:prstGeom prst="rect">
                <a:avLst/>
              </a:prstGeom>
              <a:solidFill>
                <a:srgbClr val="FF0000">
                  <a:alpha val="44000"/>
                </a:srgbClr>
              </a:solidFill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350" kern="120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57FF533B-3CD8-6395-A487-16A2100321C8}"/>
                  </a:ext>
                </a:extLst>
              </p:cNvPr>
              <p:cNvSpPr/>
              <p:nvPr/>
            </p:nvSpPr>
            <p:spPr>
              <a:xfrm>
                <a:off x="6753224" y="3021123"/>
                <a:ext cx="2009775" cy="614838"/>
              </a:xfrm>
              <a:prstGeom prst="rect">
                <a:avLst/>
              </a:prstGeom>
              <a:solidFill>
                <a:srgbClr val="FF0000">
                  <a:alpha val="44000"/>
                </a:srgbClr>
              </a:solidFill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350" kern="120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5463C96A-12F5-31EB-CAD5-1D1021E2BCC5}"/>
                  </a:ext>
                </a:extLst>
              </p:cNvPr>
              <p:cNvSpPr/>
              <p:nvPr/>
            </p:nvSpPr>
            <p:spPr>
              <a:xfrm>
                <a:off x="6762748" y="5769150"/>
                <a:ext cx="2009775" cy="401308"/>
              </a:xfrm>
              <a:prstGeom prst="rect">
                <a:avLst/>
              </a:prstGeom>
              <a:solidFill>
                <a:srgbClr val="FF0000">
                  <a:alpha val="44000"/>
                </a:srgbClr>
              </a:solidFill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350" kern="120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</p:grpSp>
      <p:sp>
        <p:nvSpPr>
          <p:cNvPr id="32" name="Rechteck 31">
            <a:extLst>
              <a:ext uri="{FF2B5EF4-FFF2-40B4-BE49-F238E27FC236}">
                <a16:creationId xmlns:a16="http://schemas.microsoft.com/office/drawing/2014/main" id="{E9F3F2C4-2E5A-D345-095D-8D7EF4769151}"/>
              </a:ext>
            </a:extLst>
          </p:cNvPr>
          <p:cNvSpPr/>
          <p:nvPr/>
        </p:nvSpPr>
        <p:spPr>
          <a:xfrm>
            <a:off x="1456051" y="2911495"/>
            <a:ext cx="1507331" cy="446325"/>
          </a:xfrm>
          <a:prstGeom prst="rect">
            <a:avLst/>
          </a:prstGeom>
          <a:solidFill>
            <a:srgbClr val="FFFF00">
              <a:alpha val="44000"/>
            </a:srgbClr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40B865F8-8AA7-2ADF-E030-CF8507CE43D9}"/>
              </a:ext>
            </a:extLst>
          </p:cNvPr>
          <p:cNvGrpSpPr/>
          <p:nvPr/>
        </p:nvGrpSpPr>
        <p:grpSpPr>
          <a:xfrm>
            <a:off x="1443036" y="1221609"/>
            <a:ext cx="6272213" cy="2525053"/>
            <a:chOff x="400048" y="1628811"/>
            <a:chExt cx="8362950" cy="3366737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EC1AEFA-B15B-C0A6-9F59-1FB4E4C94367}"/>
                </a:ext>
              </a:extLst>
            </p:cNvPr>
            <p:cNvSpPr/>
            <p:nvPr/>
          </p:nvSpPr>
          <p:spPr>
            <a:xfrm>
              <a:off x="400048" y="1628811"/>
              <a:ext cx="2009775" cy="860654"/>
            </a:xfrm>
            <a:prstGeom prst="rect">
              <a:avLst/>
            </a:prstGeom>
            <a:solidFill>
              <a:schemeClr val="tx1">
                <a:alpha val="44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A10C8A8D-F109-6697-C856-1663CBC495D0}"/>
                </a:ext>
              </a:extLst>
            </p:cNvPr>
            <p:cNvGrpSpPr/>
            <p:nvPr/>
          </p:nvGrpSpPr>
          <p:grpSpPr>
            <a:xfrm>
              <a:off x="2538777" y="2329544"/>
              <a:ext cx="6224221" cy="2666004"/>
              <a:chOff x="2538777" y="2329544"/>
              <a:chExt cx="6224221" cy="2666004"/>
            </a:xfrm>
          </p:grpSpPr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A14B7825-AE71-55B5-9C54-CC3BF303FADF}"/>
                  </a:ext>
                </a:extLst>
              </p:cNvPr>
              <p:cNvSpPr/>
              <p:nvPr/>
            </p:nvSpPr>
            <p:spPr>
              <a:xfrm>
                <a:off x="6753223" y="2329544"/>
                <a:ext cx="2009775" cy="595100"/>
              </a:xfrm>
              <a:prstGeom prst="rect">
                <a:avLst/>
              </a:prstGeom>
              <a:solidFill>
                <a:schemeClr val="tx1">
                  <a:alpha val="44000"/>
                </a:schemeClr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350" kern="120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B6BBA7AB-3E03-830C-8F38-C94AC81BAD37}"/>
                  </a:ext>
                </a:extLst>
              </p:cNvPr>
              <p:cNvSpPr/>
              <p:nvPr/>
            </p:nvSpPr>
            <p:spPr>
              <a:xfrm>
                <a:off x="2538777" y="4668210"/>
                <a:ext cx="2009775" cy="327338"/>
              </a:xfrm>
              <a:prstGeom prst="rect">
                <a:avLst/>
              </a:prstGeom>
              <a:solidFill>
                <a:schemeClr val="tx1">
                  <a:alpha val="44000"/>
                </a:schemeClr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350" kern="120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</p:grpSp>
      <p:sp>
        <p:nvSpPr>
          <p:cNvPr id="41" name="Rechteck 40">
            <a:extLst>
              <a:ext uri="{FF2B5EF4-FFF2-40B4-BE49-F238E27FC236}">
                <a16:creationId xmlns:a16="http://schemas.microsoft.com/office/drawing/2014/main" id="{24B4305B-C6BC-B4BF-D838-9FCEEC03AACB}"/>
              </a:ext>
            </a:extLst>
          </p:cNvPr>
          <p:cNvSpPr/>
          <p:nvPr/>
        </p:nvSpPr>
        <p:spPr>
          <a:xfrm>
            <a:off x="1893094" y="806139"/>
            <a:ext cx="4964906" cy="171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Criteria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- 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Number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affected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persons</a:t>
            </a:r>
            <a:endParaRPr lang="de-DE" sz="1350" kern="1200" dirty="0">
              <a:solidFill>
                <a:srgbClr val="000000"/>
              </a:solidFill>
              <a:latin typeface="Verdana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Costs (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measure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and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assets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)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Probability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event</a:t>
            </a:r>
            <a:endParaRPr lang="de-DE" sz="1350" kern="1200" dirty="0">
              <a:solidFill>
                <a:srgbClr val="000000"/>
              </a:solidFill>
              <a:latin typeface="Verdana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Effect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measure</a:t>
            </a:r>
            <a:endParaRPr lang="de-DE" sz="1350" kern="1200" dirty="0">
              <a:solidFill>
                <a:srgbClr val="000000"/>
              </a:solidFill>
              <a:latin typeface="Verdana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Maintenance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D570C371-0487-4A6F-CA2F-9113DA55516D}"/>
              </a:ext>
            </a:extLst>
          </p:cNvPr>
          <p:cNvSpPr/>
          <p:nvPr/>
        </p:nvSpPr>
        <p:spPr>
          <a:xfrm>
            <a:off x="1893094" y="2556062"/>
            <a:ext cx="4964906" cy="171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Additional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criteria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: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Intensity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hazardous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process</a:t>
            </a:r>
            <a:endParaRPr lang="de-DE" sz="1350" kern="1200" dirty="0">
              <a:solidFill>
                <a:srgbClr val="000000"/>
              </a:solidFill>
              <a:latin typeface="Verdana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Resistency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buildings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(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physical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vulnerability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)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Time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stay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in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hazardous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areas</a:t>
            </a:r>
            <a:endParaRPr lang="de-DE" sz="1350" kern="1200" dirty="0">
              <a:solidFill>
                <a:srgbClr val="000000"/>
              </a:solidFill>
              <a:latin typeface="Verdana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Capacities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persons</a:t>
            </a:r>
            <a:endParaRPr lang="de-DE" sz="1350" kern="1200" dirty="0">
              <a:solidFill>
                <a:srgbClr val="000000"/>
              </a:solidFill>
              <a:latin typeface="Verdana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de-DE" sz="1350" kern="12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7222694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8CC4203-27D4-4F21-4E76-CFB506FA4623}"/>
              </a:ext>
            </a:extLst>
          </p:cNvPr>
          <p:cNvSpPr txBox="1">
            <a:spLocks/>
          </p:cNvSpPr>
          <p:nvPr/>
        </p:nvSpPr>
        <p:spPr>
          <a:xfrm>
            <a:off x="1242001" y="106837"/>
            <a:ext cx="6708993" cy="322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kern="1200">
                <a:solidFill>
                  <a:srgbClr val="4E536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base">
              <a:spcAft>
                <a:spcPct val="0"/>
              </a:spcAft>
              <a:buClrTx/>
            </a:pPr>
            <a:r>
              <a:rPr lang="de-CH" sz="1800" b="1" dirty="0" err="1"/>
              <a:t>Introduction</a:t>
            </a:r>
            <a:r>
              <a:rPr lang="de-CH" sz="1800" b="1" dirty="0"/>
              <a:t> (Critical </a:t>
            </a:r>
            <a:r>
              <a:rPr lang="de-CH" sz="1800" b="1" dirty="0" err="1"/>
              <a:t>sites</a:t>
            </a:r>
            <a:r>
              <a:rPr lang="de-CH" sz="1800" b="1" dirty="0"/>
              <a:t>)</a:t>
            </a:r>
            <a:endParaRPr lang="en-GB" sz="1800" b="1" dirty="0"/>
          </a:p>
        </p:txBody>
      </p:sp>
      <p:pic>
        <p:nvPicPr>
          <p:cNvPr id="4" name="Grafik 3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92D3D05B-281B-8ECC-7BD0-74230BC6D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779" r="1443" b="2203"/>
          <a:stretch/>
        </p:blipFill>
        <p:spPr>
          <a:xfrm>
            <a:off x="1242001" y="602312"/>
            <a:ext cx="6478964" cy="448206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59EB8E6-E953-AA32-0F85-01EE067241CA}"/>
              </a:ext>
            </a:extLst>
          </p:cNvPr>
          <p:cNvSpPr/>
          <p:nvPr/>
        </p:nvSpPr>
        <p:spPr>
          <a:xfrm>
            <a:off x="1423035" y="2898254"/>
            <a:ext cx="4764820" cy="2087217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2625" kern="1200" dirty="0" err="1">
                <a:solidFill>
                  <a:srgbClr val="FFFFFF"/>
                </a:solidFill>
                <a:latin typeface="Verdana"/>
              </a:rPr>
              <a:t>Which</a:t>
            </a:r>
            <a:r>
              <a:rPr lang="de-DE" sz="2625" kern="1200" dirty="0">
                <a:solidFill>
                  <a:srgbClr val="FFFFFF"/>
                </a:solidFill>
                <a:latin typeface="Verdana"/>
              </a:rPr>
              <a:t> maximum </a:t>
            </a:r>
            <a:r>
              <a:rPr lang="de-DE" sz="2625" kern="1200" dirty="0" err="1">
                <a:solidFill>
                  <a:srgbClr val="FFFFFF"/>
                </a:solidFill>
                <a:latin typeface="Verdana"/>
              </a:rPr>
              <a:t>amount</a:t>
            </a:r>
            <a:r>
              <a:rPr lang="de-DE" sz="2625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625" kern="1200" dirty="0" err="1">
                <a:solidFill>
                  <a:srgbClr val="FFFFFF"/>
                </a:solidFill>
                <a:latin typeface="Verdana"/>
              </a:rPr>
              <a:t>would</a:t>
            </a:r>
            <a:r>
              <a:rPr lang="de-DE" sz="2625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625" kern="1200" dirty="0" err="1">
                <a:solidFill>
                  <a:srgbClr val="FFFFFF"/>
                </a:solidFill>
                <a:latin typeface="Verdana"/>
              </a:rPr>
              <a:t>you</a:t>
            </a:r>
            <a:r>
              <a:rPr lang="de-DE" sz="2625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625" kern="1200" dirty="0" err="1">
                <a:solidFill>
                  <a:srgbClr val="FFFFFF"/>
                </a:solidFill>
                <a:latin typeface="Verdana"/>
              </a:rPr>
              <a:t>invest</a:t>
            </a:r>
            <a:r>
              <a:rPr lang="de-DE" sz="2625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625" kern="1200" dirty="0" err="1">
                <a:solidFill>
                  <a:srgbClr val="FFFFFF"/>
                </a:solidFill>
                <a:latin typeface="Verdana"/>
              </a:rPr>
              <a:t>for</a:t>
            </a:r>
            <a:r>
              <a:rPr lang="de-DE" sz="2625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625" kern="1200" dirty="0" err="1">
                <a:solidFill>
                  <a:srgbClr val="FFFFFF"/>
                </a:solidFill>
                <a:latin typeface="Verdana"/>
              </a:rPr>
              <a:t>mitigation</a:t>
            </a:r>
            <a:r>
              <a:rPr lang="de-DE" sz="2625" kern="12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625" kern="1200" dirty="0" err="1">
                <a:solidFill>
                  <a:srgbClr val="FFFFFF"/>
                </a:solidFill>
                <a:latin typeface="Verdana"/>
              </a:rPr>
              <a:t>measures</a:t>
            </a:r>
            <a:r>
              <a:rPr lang="de-DE" sz="2625" kern="1200" dirty="0">
                <a:solidFill>
                  <a:srgbClr val="FFFFFF"/>
                </a:solidFill>
                <a:latin typeface="Verdana"/>
              </a:rPr>
              <a:t>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2625" kern="1200" dirty="0">
                <a:solidFill>
                  <a:srgbClr val="FFFFFF"/>
                </a:solidFill>
                <a:latin typeface="Verdana"/>
                <a:sym typeface="Wingdings" panose="05000000000000000000" pitchFamily="2" charset="2"/>
              </a:rPr>
              <a:t> Chat </a:t>
            </a:r>
            <a:r>
              <a:rPr lang="de-DE" sz="2625" kern="1200" dirty="0" err="1">
                <a:solidFill>
                  <a:srgbClr val="FFFFFF"/>
                </a:solidFill>
                <a:latin typeface="Verdana"/>
                <a:sym typeface="Wingdings" panose="05000000000000000000" pitchFamily="2" charset="2"/>
              </a:rPr>
              <a:t>message</a:t>
            </a:r>
            <a:endParaRPr lang="de-CH" sz="2625" kern="120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0259240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E8267-085B-1A67-67F3-A3B772305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5800" eaLnBrk="1" hangingPunct="1">
              <a:spcBef>
                <a:spcPct val="20000"/>
              </a:spcBef>
              <a:defRPr/>
            </a:pPr>
            <a:r>
              <a:rPr lang="de-CH" dirty="0">
                <a:latin typeface="+mj-lt"/>
              </a:rPr>
              <a:t>Risk Concept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2550F20-DB4E-AFE4-ED9E-9EC8F44E4B19}"/>
              </a:ext>
            </a:extLst>
          </p:cNvPr>
          <p:cNvGrpSpPr/>
          <p:nvPr/>
        </p:nvGrpSpPr>
        <p:grpSpPr>
          <a:xfrm>
            <a:off x="1492439" y="930705"/>
            <a:ext cx="4243980" cy="2396437"/>
            <a:chOff x="557694" y="1942811"/>
            <a:chExt cx="5658640" cy="319524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6E7B98B-56B8-C3BA-CF27-572C867DE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300"/>
            <a:stretch/>
          </p:blipFill>
          <p:spPr>
            <a:xfrm>
              <a:off x="557694" y="1942811"/>
              <a:ext cx="5658640" cy="319524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E0C0DD7-9B2F-403D-AE04-D952A2515450}"/>
                </a:ext>
              </a:extLst>
            </p:cNvPr>
            <p:cNvSpPr/>
            <p:nvPr/>
          </p:nvSpPr>
          <p:spPr>
            <a:xfrm>
              <a:off x="2015231" y="2024109"/>
              <a:ext cx="798990" cy="2778710"/>
            </a:xfrm>
            <a:custGeom>
              <a:avLst/>
              <a:gdLst>
                <a:gd name="connsiteX0" fmla="*/ 603682 w 798990"/>
                <a:gd name="connsiteY0" fmla="*/ 35510 h 2778710"/>
                <a:gd name="connsiteX1" fmla="*/ 79899 w 798990"/>
                <a:gd name="connsiteY1" fmla="*/ 0 h 2778710"/>
                <a:gd name="connsiteX2" fmla="*/ 106532 w 798990"/>
                <a:gd name="connsiteY2" fmla="*/ 124287 h 2778710"/>
                <a:gd name="connsiteX3" fmla="*/ 133165 w 798990"/>
                <a:gd name="connsiteY3" fmla="*/ 248574 h 2778710"/>
                <a:gd name="connsiteX4" fmla="*/ 124287 w 798990"/>
                <a:gd name="connsiteY4" fmla="*/ 257452 h 2778710"/>
                <a:gd name="connsiteX5" fmla="*/ 0 w 798990"/>
                <a:gd name="connsiteY5" fmla="*/ 577048 h 2778710"/>
                <a:gd name="connsiteX6" fmla="*/ 115410 w 798990"/>
                <a:gd name="connsiteY6" fmla="*/ 870011 h 2778710"/>
                <a:gd name="connsiteX7" fmla="*/ 150920 w 798990"/>
                <a:gd name="connsiteY7" fmla="*/ 1225118 h 2778710"/>
                <a:gd name="connsiteX8" fmla="*/ 159798 w 798990"/>
                <a:gd name="connsiteY8" fmla="*/ 1580225 h 2778710"/>
                <a:gd name="connsiteX9" fmla="*/ 35511 w 798990"/>
                <a:gd name="connsiteY9" fmla="*/ 2086252 h 2778710"/>
                <a:gd name="connsiteX10" fmla="*/ 88777 w 798990"/>
                <a:gd name="connsiteY10" fmla="*/ 2778710 h 2778710"/>
                <a:gd name="connsiteX11" fmla="*/ 727969 w 798990"/>
                <a:gd name="connsiteY11" fmla="*/ 2778710 h 2778710"/>
                <a:gd name="connsiteX12" fmla="*/ 781235 w 798990"/>
                <a:gd name="connsiteY12" fmla="*/ 2574524 h 2778710"/>
                <a:gd name="connsiteX13" fmla="*/ 745724 w 798990"/>
                <a:gd name="connsiteY13" fmla="*/ 2432481 h 2778710"/>
                <a:gd name="connsiteX14" fmla="*/ 674703 w 798990"/>
                <a:gd name="connsiteY14" fmla="*/ 1748901 h 2778710"/>
                <a:gd name="connsiteX15" fmla="*/ 701336 w 798990"/>
                <a:gd name="connsiteY15" fmla="*/ 1535837 h 2778710"/>
                <a:gd name="connsiteX16" fmla="*/ 798990 w 798990"/>
                <a:gd name="connsiteY16" fmla="*/ 923277 h 2778710"/>
                <a:gd name="connsiteX17" fmla="*/ 772357 w 798990"/>
                <a:gd name="connsiteY17" fmla="*/ 630314 h 2778710"/>
                <a:gd name="connsiteX18" fmla="*/ 603682 w 798990"/>
                <a:gd name="connsiteY18" fmla="*/ 35510 h 277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8990" h="2778710">
                  <a:moveTo>
                    <a:pt x="603682" y="35510"/>
                  </a:moveTo>
                  <a:lnTo>
                    <a:pt x="79899" y="0"/>
                  </a:lnTo>
                  <a:cubicBezTo>
                    <a:pt x="88777" y="41429"/>
                    <a:pt x="94668" y="83612"/>
                    <a:pt x="106532" y="124287"/>
                  </a:cubicBezTo>
                  <a:cubicBezTo>
                    <a:pt x="129326" y="202438"/>
                    <a:pt x="156376" y="190548"/>
                    <a:pt x="133165" y="248574"/>
                  </a:cubicBezTo>
                  <a:cubicBezTo>
                    <a:pt x="131611" y="252460"/>
                    <a:pt x="127246" y="254493"/>
                    <a:pt x="124287" y="257452"/>
                  </a:cubicBezTo>
                  <a:lnTo>
                    <a:pt x="0" y="577048"/>
                  </a:lnTo>
                  <a:lnTo>
                    <a:pt x="115410" y="870011"/>
                  </a:lnTo>
                  <a:lnTo>
                    <a:pt x="150920" y="1225118"/>
                  </a:lnTo>
                  <a:lnTo>
                    <a:pt x="159798" y="1580225"/>
                  </a:lnTo>
                  <a:lnTo>
                    <a:pt x="35511" y="2086252"/>
                  </a:lnTo>
                  <a:lnTo>
                    <a:pt x="88777" y="2778710"/>
                  </a:lnTo>
                  <a:lnTo>
                    <a:pt x="727969" y="2778710"/>
                  </a:lnTo>
                  <a:lnTo>
                    <a:pt x="781235" y="2574524"/>
                  </a:lnTo>
                  <a:lnTo>
                    <a:pt x="745724" y="2432481"/>
                  </a:lnTo>
                  <a:lnTo>
                    <a:pt x="674703" y="1748901"/>
                  </a:lnTo>
                  <a:lnTo>
                    <a:pt x="701336" y="1535837"/>
                  </a:lnTo>
                  <a:lnTo>
                    <a:pt x="798990" y="923277"/>
                  </a:lnTo>
                  <a:lnTo>
                    <a:pt x="772357" y="630314"/>
                  </a:lnTo>
                  <a:lnTo>
                    <a:pt x="603682" y="3551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8F5E67B-DE19-164A-FC30-AF89139A2FE8}"/>
                </a:ext>
              </a:extLst>
            </p:cNvPr>
            <p:cNvSpPr/>
            <p:nvPr/>
          </p:nvSpPr>
          <p:spPr>
            <a:xfrm>
              <a:off x="2645546" y="3027285"/>
              <a:ext cx="941033" cy="470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E661AED-56D7-724B-3868-EDF7C9BB6C36}"/>
                </a:ext>
              </a:extLst>
            </p:cNvPr>
            <p:cNvSpPr/>
            <p:nvPr/>
          </p:nvSpPr>
          <p:spPr>
            <a:xfrm>
              <a:off x="3960423" y="2945166"/>
              <a:ext cx="941033" cy="470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608BB25-4595-D23F-E103-72B817AB4292}"/>
                </a:ext>
              </a:extLst>
            </p:cNvPr>
            <p:cNvSpPr/>
            <p:nvPr/>
          </p:nvSpPr>
          <p:spPr>
            <a:xfrm>
              <a:off x="2162204" y="3428999"/>
              <a:ext cx="572118" cy="186199"/>
            </a:xfrm>
            <a:custGeom>
              <a:avLst/>
              <a:gdLst>
                <a:gd name="connsiteX0" fmla="*/ 572118 w 572118"/>
                <a:gd name="connsiteY0" fmla="*/ 185692 h 186199"/>
                <a:gd name="connsiteX1" fmla="*/ 486424 w 572118"/>
                <a:gd name="connsiteY1" fmla="*/ 181341 h 186199"/>
                <a:gd name="connsiteX2" fmla="*/ 248387 w 572118"/>
                <a:gd name="connsiteY2" fmla="*/ 158673 h 186199"/>
                <a:gd name="connsiteX3" fmla="*/ 186290 w 572118"/>
                <a:gd name="connsiteY3" fmla="*/ 79336 h 186199"/>
                <a:gd name="connsiteX4" fmla="*/ 0 w 572118"/>
                <a:gd name="connsiteY4" fmla="*/ 0 h 18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2118" h="186199" extrusionOk="0">
                  <a:moveTo>
                    <a:pt x="572118" y="185692"/>
                  </a:moveTo>
                  <a:cubicBezTo>
                    <a:pt x="508337" y="136061"/>
                    <a:pt x="543085" y="206102"/>
                    <a:pt x="486424" y="181341"/>
                  </a:cubicBezTo>
                  <a:cubicBezTo>
                    <a:pt x="424559" y="161700"/>
                    <a:pt x="291305" y="175899"/>
                    <a:pt x="248387" y="158673"/>
                  </a:cubicBezTo>
                  <a:cubicBezTo>
                    <a:pt x="184502" y="155210"/>
                    <a:pt x="225868" y="115840"/>
                    <a:pt x="186290" y="79336"/>
                  </a:cubicBezTo>
                  <a:cubicBezTo>
                    <a:pt x="130517" y="45026"/>
                    <a:pt x="94605" y="37032"/>
                    <a:pt x="0" y="0"/>
                  </a:cubicBezTo>
                </a:path>
              </a:pathLst>
            </a:custGeom>
            <a:noFill/>
            <a:ln w="19050" cmpd="dbl">
              <a:solidFill>
                <a:schemeClr val="bg1">
                  <a:lumMod val="50000"/>
                </a:schemeClr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652017 w 652017"/>
                        <a:gd name="connsiteY0" fmla="*/ 283346 h 283346"/>
                        <a:gd name="connsiteX1" fmla="*/ 486424 w 652017"/>
                        <a:gd name="connsiteY1" fmla="*/ 181341 h 283346"/>
                        <a:gd name="connsiteX2" fmla="*/ 248387 w 652017"/>
                        <a:gd name="connsiteY2" fmla="*/ 158673 h 283346"/>
                        <a:gd name="connsiteX3" fmla="*/ 186290 w 652017"/>
                        <a:gd name="connsiteY3" fmla="*/ 79336 h 283346"/>
                        <a:gd name="connsiteX4" fmla="*/ 0 w 652017"/>
                        <a:gd name="connsiteY4" fmla="*/ 0 h 283346"/>
                        <a:gd name="connsiteX0" fmla="*/ 572118 w 572118"/>
                        <a:gd name="connsiteY0" fmla="*/ 185692 h 186199"/>
                        <a:gd name="connsiteX1" fmla="*/ 486424 w 572118"/>
                        <a:gd name="connsiteY1" fmla="*/ 181341 h 186199"/>
                        <a:gd name="connsiteX2" fmla="*/ 248387 w 572118"/>
                        <a:gd name="connsiteY2" fmla="*/ 158673 h 186199"/>
                        <a:gd name="connsiteX3" fmla="*/ 186290 w 572118"/>
                        <a:gd name="connsiteY3" fmla="*/ 79336 h 186199"/>
                        <a:gd name="connsiteX4" fmla="*/ 0 w 572118"/>
                        <a:gd name="connsiteY4" fmla="*/ 0 h 1861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2118" h="186199" extrusionOk="0">
                          <a:moveTo>
                            <a:pt x="572118" y="185692"/>
                          </a:moveTo>
                          <a:cubicBezTo>
                            <a:pt x="511843" y="138223"/>
                            <a:pt x="549128" y="203834"/>
                            <a:pt x="486424" y="181341"/>
                          </a:cubicBezTo>
                          <a:cubicBezTo>
                            <a:pt x="421082" y="160968"/>
                            <a:pt x="294171" y="175808"/>
                            <a:pt x="248387" y="158673"/>
                          </a:cubicBezTo>
                          <a:cubicBezTo>
                            <a:pt x="191459" y="148416"/>
                            <a:pt x="227017" y="109492"/>
                            <a:pt x="186290" y="79336"/>
                          </a:cubicBezTo>
                          <a:cubicBezTo>
                            <a:pt x="133304" y="46551"/>
                            <a:pt x="90450" y="35047"/>
                            <a:pt x="0" y="0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D4A700FC-3E94-5DC4-F68D-68DC0AD44AEB}"/>
                </a:ext>
              </a:extLst>
            </p:cNvPr>
            <p:cNvSpPr/>
            <p:nvPr/>
          </p:nvSpPr>
          <p:spPr>
            <a:xfrm>
              <a:off x="2309674" y="3712346"/>
              <a:ext cx="559293" cy="221941"/>
            </a:xfrm>
            <a:custGeom>
              <a:avLst/>
              <a:gdLst>
                <a:gd name="connsiteX0" fmla="*/ 559293 w 559293"/>
                <a:gd name="connsiteY0" fmla="*/ 221941 h 221941"/>
                <a:gd name="connsiteX1" fmla="*/ 417250 w 559293"/>
                <a:gd name="connsiteY1" fmla="*/ 142042 h 221941"/>
                <a:gd name="connsiteX2" fmla="*/ 213064 w 559293"/>
                <a:gd name="connsiteY2" fmla="*/ 124287 h 221941"/>
                <a:gd name="connsiteX3" fmla="*/ 159798 w 559293"/>
                <a:gd name="connsiteY3" fmla="*/ 62143 h 221941"/>
                <a:gd name="connsiteX4" fmla="*/ 0 w 559293"/>
                <a:gd name="connsiteY4" fmla="*/ 0 h 22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293" h="221941" extrusionOk="0">
                  <a:moveTo>
                    <a:pt x="559293" y="221941"/>
                  </a:moveTo>
                  <a:cubicBezTo>
                    <a:pt x="508568" y="184852"/>
                    <a:pt x="472287" y="159320"/>
                    <a:pt x="417250" y="142042"/>
                  </a:cubicBezTo>
                  <a:cubicBezTo>
                    <a:pt x="364197" y="126745"/>
                    <a:pt x="246872" y="137892"/>
                    <a:pt x="213064" y="124287"/>
                  </a:cubicBezTo>
                  <a:cubicBezTo>
                    <a:pt x="168994" y="112104"/>
                    <a:pt x="194741" y="85994"/>
                    <a:pt x="159798" y="62143"/>
                  </a:cubicBezTo>
                  <a:cubicBezTo>
                    <a:pt x="109314" y="33237"/>
                    <a:pt x="70027" y="24481"/>
                    <a:pt x="0" y="0"/>
                  </a:cubicBezTo>
                </a:path>
              </a:pathLst>
            </a:custGeom>
            <a:noFill/>
            <a:ln w="19050" cmpd="dbl">
              <a:solidFill>
                <a:schemeClr val="bg1">
                  <a:lumMod val="50000"/>
                </a:schemeClr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559293 w 559293"/>
                        <a:gd name="connsiteY0" fmla="*/ 221941 h 221941"/>
                        <a:gd name="connsiteX1" fmla="*/ 417250 w 559293"/>
                        <a:gd name="connsiteY1" fmla="*/ 142042 h 221941"/>
                        <a:gd name="connsiteX2" fmla="*/ 213064 w 559293"/>
                        <a:gd name="connsiteY2" fmla="*/ 124287 h 221941"/>
                        <a:gd name="connsiteX3" fmla="*/ 159798 w 559293"/>
                        <a:gd name="connsiteY3" fmla="*/ 62143 h 221941"/>
                        <a:gd name="connsiteX4" fmla="*/ 0 w 559293"/>
                        <a:gd name="connsiteY4" fmla="*/ 0 h 221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293" h="221941">
                          <a:moveTo>
                            <a:pt x="559293" y="221941"/>
                          </a:moveTo>
                          <a:cubicBezTo>
                            <a:pt x="517124" y="190129"/>
                            <a:pt x="474955" y="158318"/>
                            <a:pt x="417250" y="142042"/>
                          </a:cubicBezTo>
                          <a:cubicBezTo>
                            <a:pt x="359545" y="125766"/>
                            <a:pt x="255973" y="137603"/>
                            <a:pt x="213064" y="124287"/>
                          </a:cubicBezTo>
                          <a:cubicBezTo>
                            <a:pt x="170155" y="110970"/>
                            <a:pt x="195309" y="82857"/>
                            <a:pt x="159798" y="62143"/>
                          </a:cubicBezTo>
                          <a:cubicBezTo>
                            <a:pt x="124287" y="41429"/>
                            <a:pt x="62143" y="20714"/>
                            <a:pt x="0" y="0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8C1E4A86-B802-58F4-F119-04708D1392F5}"/>
                </a:ext>
              </a:extLst>
            </p:cNvPr>
            <p:cNvSpPr/>
            <p:nvPr/>
          </p:nvSpPr>
          <p:spPr>
            <a:xfrm>
              <a:off x="2039026" y="3620801"/>
              <a:ext cx="246356" cy="108012"/>
            </a:xfrm>
            <a:custGeom>
              <a:avLst/>
              <a:gdLst>
                <a:gd name="connsiteX0" fmla="*/ 145411 w 246356"/>
                <a:gd name="connsiteY0" fmla="*/ 5092 h 108012"/>
                <a:gd name="connsiteX1" fmla="*/ 19650 w 246356"/>
                <a:gd name="connsiteY1" fmla="*/ 5092 h 108012"/>
                <a:gd name="connsiteX2" fmla="*/ 3930 w 246356"/>
                <a:gd name="connsiteY2" fmla="*/ 64167 h 108012"/>
                <a:gd name="connsiteX3" fmla="*/ 56331 w 246356"/>
                <a:gd name="connsiteY3" fmla="*/ 105866 h 108012"/>
                <a:gd name="connsiteX4" fmla="*/ 98251 w 246356"/>
                <a:gd name="connsiteY4" fmla="*/ 102391 h 108012"/>
                <a:gd name="connsiteX5" fmla="*/ 229252 w 246356"/>
                <a:gd name="connsiteY5" fmla="*/ 91967 h 108012"/>
                <a:gd name="connsiteX6" fmla="*/ 244972 w 246356"/>
                <a:gd name="connsiteY6" fmla="*/ 81542 h 108012"/>
                <a:gd name="connsiteX7" fmla="*/ 244972 w 246356"/>
                <a:gd name="connsiteY7" fmla="*/ 36367 h 108012"/>
                <a:gd name="connsiteX8" fmla="*/ 239732 w 246356"/>
                <a:gd name="connsiteY8" fmla="*/ 25942 h 108012"/>
                <a:gd name="connsiteX9" fmla="*/ 218771 w 246356"/>
                <a:gd name="connsiteY9" fmla="*/ 22467 h 108012"/>
                <a:gd name="connsiteX10" fmla="*/ 145411 w 246356"/>
                <a:gd name="connsiteY10" fmla="*/ 5092 h 10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356" h="108012" fill="none" extrusionOk="0">
                  <a:moveTo>
                    <a:pt x="145411" y="5092"/>
                  </a:moveTo>
                  <a:cubicBezTo>
                    <a:pt x="115177" y="6745"/>
                    <a:pt x="44270" y="-3479"/>
                    <a:pt x="19650" y="5092"/>
                  </a:cubicBezTo>
                  <a:cubicBezTo>
                    <a:pt x="-330" y="11786"/>
                    <a:pt x="-1325" y="43337"/>
                    <a:pt x="3930" y="64167"/>
                  </a:cubicBezTo>
                  <a:cubicBezTo>
                    <a:pt x="7657" y="81354"/>
                    <a:pt x="38542" y="98068"/>
                    <a:pt x="56331" y="105866"/>
                  </a:cubicBezTo>
                  <a:cubicBezTo>
                    <a:pt x="72050" y="112237"/>
                    <a:pt x="98251" y="102390"/>
                    <a:pt x="98251" y="102391"/>
                  </a:cubicBezTo>
                  <a:cubicBezTo>
                    <a:pt x="127308" y="96868"/>
                    <a:pt x="202624" y="96711"/>
                    <a:pt x="229252" y="91967"/>
                  </a:cubicBezTo>
                  <a:cubicBezTo>
                    <a:pt x="253375" y="89081"/>
                    <a:pt x="244578" y="92462"/>
                    <a:pt x="244972" y="81542"/>
                  </a:cubicBezTo>
                  <a:cubicBezTo>
                    <a:pt x="247515" y="74112"/>
                    <a:pt x="247831" y="44456"/>
                    <a:pt x="244972" y="36367"/>
                  </a:cubicBezTo>
                  <a:cubicBezTo>
                    <a:pt x="243956" y="27326"/>
                    <a:pt x="243805" y="28275"/>
                    <a:pt x="239732" y="25942"/>
                  </a:cubicBezTo>
                  <a:cubicBezTo>
                    <a:pt x="235701" y="24291"/>
                    <a:pt x="232617" y="26010"/>
                    <a:pt x="218771" y="22467"/>
                  </a:cubicBezTo>
                  <a:cubicBezTo>
                    <a:pt x="206217" y="10880"/>
                    <a:pt x="170581" y="7534"/>
                    <a:pt x="145411" y="5092"/>
                  </a:cubicBezTo>
                  <a:close/>
                </a:path>
                <a:path w="246356" h="108012" stroke="0" extrusionOk="0">
                  <a:moveTo>
                    <a:pt x="145411" y="5092"/>
                  </a:moveTo>
                  <a:cubicBezTo>
                    <a:pt x="109148" y="299"/>
                    <a:pt x="41634" y="-4154"/>
                    <a:pt x="19650" y="5092"/>
                  </a:cubicBezTo>
                  <a:cubicBezTo>
                    <a:pt x="-1192" y="15514"/>
                    <a:pt x="-3319" y="47407"/>
                    <a:pt x="3930" y="64167"/>
                  </a:cubicBezTo>
                  <a:cubicBezTo>
                    <a:pt x="9451" y="81541"/>
                    <a:pt x="40095" y="102343"/>
                    <a:pt x="56331" y="105866"/>
                  </a:cubicBezTo>
                  <a:cubicBezTo>
                    <a:pt x="72051" y="112237"/>
                    <a:pt x="98251" y="102391"/>
                    <a:pt x="98251" y="102391"/>
                  </a:cubicBezTo>
                  <a:cubicBezTo>
                    <a:pt x="131338" y="100581"/>
                    <a:pt x="205744" y="93496"/>
                    <a:pt x="229252" y="91967"/>
                  </a:cubicBezTo>
                  <a:cubicBezTo>
                    <a:pt x="251751" y="88192"/>
                    <a:pt x="240254" y="92784"/>
                    <a:pt x="244972" y="81542"/>
                  </a:cubicBezTo>
                  <a:cubicBezTo>
                    <a:pt x="247534" y="71722"/>
                    <a:pt x="245586" y="45996"/>
                    <a:pt x="244972" y="36367"/>
                  </a:cubicBezTo>
                  <a:cubicBezTo>
                    <a:pt x="244220" y="27168"/>
                    <a:pt x="244169" y="28276"/>
                    <a:pt x="239732" y="25942"/>
                  </a:cubicBezTo>
                  <a:cubicBezTo>
                    <a:pt x="234705" y="23519"/>
                    <a:pt x="233020" y="26167"/>
                    <a:pt x="218771" y="22467"/>
                  </a:cubicBezTo>
                  <a:cubicBezTo>
                    <a:pt x="209320" y="25724"/>
                    <a:pt x="179146" y="13663"/>
                    <a:pt x="145411" y="5092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  <a:alpha val="7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46356 w 417376"/>
                        <a:gd name="connsiteY0" fmla="*/ 13011 h 275944"/>
                        <a:gd name="connsiteX1" fmla="*/ 33292 w 417376"/>
                        <a:gd name="connsiteY1" fmla="*/ 13011 h 275944"/>
                        <a:gd name="connsiteX2" fmla="*/ 6659 w 417376"/>
                        <a:gd name="connsiteY2" fmla="*/ 163931 h 275944"/>
                        <a:gd name="connsiteX3" fmla="*/ 95436 w 417376"/>
                        <a:gd name="connsiteY3" fmla="*/ 270463 h 275944"/>
                        <a:gd name="connsiteX4" fmla="*/ 166457 w 417376"/>
                        <a:gd name="connsiteY4" fmla="*/ 261586 h 275944"/>
                        <a:gd name="connsiteX5" fmla="*/ 388399 w 417376"/>
                        <a:gd name="connsiteY5" fmla="*/ 234953 h 275944"/>
                        <a:gd name="connsiteX6" fmla="*/ 415032 w 417376"/>
                        <a:gd name="connsiteY6" fmla="*/ 208320 h 275944"/>
                        <a:gd name="connsiteX7" fmla="*/ 415032 w 417376"/>
                        <a:gd name="connsiteY7" fmla="*/ 92910 h 275944"/>
                        <a:gd name="connsiteX8" fmla="*/ 406154 w 417376"/>
                        <a:gd name="connsiteY8" fmla="*/ 66277 h 275944"/>
                        <a:gd name="connsiteX9" fmla="*/ 370643 w 417376"/>
                        <a:gd name="connsiteY9" fmla="*/ 57399 h 275944"/>
                        <a:gd name="connsiteX10" fmla="*/ 246356 w 417376"/>
                        <a:gd name="connsiteY10" fmla="*/ 13011 h 275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17376" h="275944">
                          <a:moveTo>
                            <a:pt x="246356" y="13011"/>
                          </a:moveTo>
                          <a:cubicBezTo>
                            <a:pt x="190131" y="5613"/>
                            <a:pt x="73241" y="-12142"/>
                            <a:pt x="33292" y="13011"/>
                          </a:cubicBezTo>
                          <a:cubicBezTo>
                            <a:pt x="-6657" y="38164"/>
                            <a:pt x="-3698" y="121022"/>
                            <a:pt x="6659" y="163931"/>
                          </a:cubicBezTo>
                          <a:cubicBezTo>
                            <a:pt x="17016" y="206840"/>
                            <a:pt x="68803" y="254187"/>
                            <a:pt x="95436" y="270463"/>
                          </a:cubicBezTo>
                          <a:cubicBezTo>
                            <a:pt x="122069" y="286739"/>
                            <a:pt x="166457" y="261586"/>
                            <a:pt x="166457" y="261586"/>
                          </a:cubicBezTo>
                          <a:cubicBezTo>
                            <a:pt x="215284" y="255668"/>
                            <a:pt x="346970" y="243831"/>
                            <a:pt x="388399" y="234953"/>
                          </a:cubicBezTo>
                          <a:cubicBezTo>
                            <a:pt x="429828" y="226075"/>
                            <a:pt x="410593" y="231994"/>
                            <a:pt x="415032" y="208320"/>
                          </a:cubicBezTo>
                          <a:cubicBezTo>
                            <a:pt x="419471" y="184646"/>
                            <a:pt x="416512" y="116584"/>
                            <a:pt x="415032" y="92910"/>
                          </a:cubicBezTo>
                          <a:cubicBezTo>
                            <a:pt x="413552" y="69236"/>
                            <a:pt x="413552" y="72195"/>
                            <a:pt x="406154" y="66277"/>
                          </a:cubicBezTo>
                          <a:cubicBezTo>
                            <a:pt x="398756" y="60359"/>
                            <a:pt x="394317" y="66277"/>
                            <a:pt x="370643" y="57399"/>
                          </a:cubicBezTo>
                          <a:cubicBezTo>
                            <a:pt x="346969" y="48521"/>
                            <a:pt x="302581" y="20409"/>
                            <a:pt x="246356" y="1301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5BFD05CA-DD89-3A45-3B93-BA5B87163196}"/>
                </a:ext>
              </a:extLst>
            </p:cNvPr>
            <p:cNvSpPr/>
            <p:nvPr/>
          </p:nvSpPr>
          <p:spPr>
            <a:xfrm>
              <a:off x="2226258" y="3712345"/>
              <a:ext cx="82919" cy="70473"/>
            </a:xfrm>
            <a:custGeom>
              <a:avLst/>
              <a:gdLst>
                <a:gd name="connsiteX0" fmla="*/ 48942 w 82919"/>
                <a:gd name="connsiteY0" fmla="*/ 3322 h 70473"/>
                <a:gd name="connsiteX1" fmla="*/ 6614 w 82919"/>
                <a:gd name="connsiteY1" fmla="*/ 3322 h 70473"/>
                <a:gd name="connsiteX2" fmla="*/ 1322 w 82919"/>
                <a:gd name="connsiteY2" fmla="*/ 41866 h 70473"/>
                <a:gd name="connsiteX3" fmla="*/ 18960 w 82919"/>
                <a:gd name="connsiteY3" fmla="*/ 69073 h 70473"/>
                <a:gd name="connsiteX4" fmla="*/ 33069 w 82919"/>
                <a:gd name="connsiteY4" fmla="*/ 66806 h 70473"/>
                <a:gd name="connsiteX5" fmla="*/ 77162 w 82919"/>
                <a:gd name="connsiteY5" fmla="*/ 60004 h 70473"/>
                <a:gd name="connsiteX6" fmla="*/ 82453 w 82919"/>
                <a:gd name="connsiteY6" fmla="*/ 53202 h 70473"/>
                <a:gd name="connsiteX7" fmla="*/ 82453 w 82919"/>
                <a:gd name="connsiteY7" fmla="*/ 23728 h 70473"/>
                <a:gd name="connsiteX8" fmla="*/ 80689 w 82919"/>
                <a:gd name="connsiteY8" fmla="*/ 16926 h 70473"/>
                <a:gd name="connsiteX9" fmla="*/ 73634 w 82919"/>
                <a:gd name="connsiteY9" fmla="*/ 14659 h 70473"/>
                <a:gd name="connsiteX10" fmla="*/ 48942 w 82919"/>
                <a:gd name="connsiteY10" fmla="*/ 3322 h 7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919" h="70473" fill="none" extrusionOk="0">
                  <a:moveTo>
                    <a:pt x="48942" y="3322"/>
                  </a:moveTo>
                  <a:cubicBezTo>
                    <a:pt x="38498" y="2551"/>
                    <a:pt x="15077" y="-2455"/>
                    <a:pt x="6614" y="3322"/>
                  </a:cubicBezTo>
                  <a:cubicBezTo>
                    <a:pt x="-51" y="8632"/>
                    <a:pt x="-220" y="28483"/>
                    <a:pt x="1322" y="41866"/>
                  </a:cubicBezTo>
                  <a:cubicBezTo>
                    <a:pt x="2368" y="52990"/>
                    <a:pt x="13532" y="64822"/>
                    <a:pt x="18960" y="69073"/>
                  </a:cubicBezTo>
                  <a:cubicBezTo>
                    <a:pt x="24250" y="73229"/>
                    <a:pt x="33069" y="66805"/>
                    <a:pt x="33069" y="66806"/>
                  </a:cubicBezTo>
                  <a:cubicBezTo>
                    <a:pt x="42877" y="63834"/>
                    <a:pt x="67610" y="63042"/>
                    <a:pt x="77162" y="60004"/>
                  </a:cubicBezTo>
                  <a:cubicBezTo>
                    <a:pt x="85103" y="58255"/>
                    <a:pt x="81872" y="59472"/>
                    <a:pt x="82453" y="53202"/>
                  </a:cubicBezTo>
                  <a:cubicBezTo>
                    <a:pt x="83311" y="47733"/>
                    <a:pt x="82889" y="29690"/>
                    <a:pt x="82453" y="23728"/>
                  </a:cubicBezTo>
                  <a:cubicBezTo>
                    <a:pt x="82139" y="17713"/>
                    <a:pt x="82090" y="18441"/>
                    <a:pt x="80689" y="16926"/>
                  </a:cubicBezTo>
                  <a:cubicBezTo>
                    <a:pt x="79309" y="15593"/>
                    <a:pt x="78181" y="17008"/>
                    <a:pt x="73634" y="14659"/>
                  </a:cubicBezTo>
                  <a:cubicBezTo>
                    <a:pt x="69500" y="9139"/>
                    <a:pt x="57569" y="5068"/>
                    <a:pt x="48942" y="3322"/>
                  </a:cubicBezTo>
                  <a:close/>
                </a:path>
                <a:path w="82919" h="70473" stroke="0" extrusionOk="0">
                  <a:moveTo>
                    <a:pt x="48942" y="3322"/>
                  </a:moveTo>
                  <a:cubicBezTo>
                    <a:pt x="36854" y="867"/>
                    <a:pt x="13116" y="-2563"/>
                    <a:pt x="6614" y="3322"/>
                  </a:cubicBezTo>
                  <a:cubicBezTo>
                    <a:pt x="-987" y="9817"/>
                    <a:pt x="-4014" y="31011"/>
                    <a:pt x="1322" y="41866"/>
                  </a:cubicBezTo>
                  <a:cubicBezTo>
                    <a:pt x="2751" y="53438"/>
                    <a:pt x="13604" y="65272"/>
                    <a:pt x="18960" y="69073"/>
                  </a:cubicBezTo>
                  <a:cubicBezTo>
                    <a:pt x="24251" y="73229"/>
                    <a:pt x="33069" y="66806"/>
                    <a:pt x="33069" y="66806"/>
                  </a:cubicBezTo>
                  <a:cubicBezTo>
                    <a:pt x="44905" y="65547"/>
                    <a:pt x="69123" y="61876"/>
                    <a:pt x="77162" y="60004"/>
                  </a:cubicBezTo>
                  <a:cubicBezTo>
                    <a:pt x="84992" y="57676"/>
                    <a:pt x="80744" y="60026"/>
                    <a:pt x="82453" y="53202"/>
                  </a:cubicBezTo>
                  <a:cubicBezTo>
                    <a:pt x="83264" y="46483"/>
                    <a:pt x="82495" y="30125"/>
                    <a:pt x="82453" y="23728"/>
                  </a:cubicBezTo>
                  <a:cubicBezTo>
                    <a:pt x="82281" y="17750"/>
                    <a:pt x="82232" y="18454"/>
                    <a:pt x="80689" y="16926"/>
                  </a:cubicBezTo>
                  <a:cubicBezTo>
                    <a:pt x="79138" y="15402"/>
                    <a:pt x="78726" y="17244"/>
                    <a:pt x="73634" y="14659"/>
                  </a:cubicBezTo>
                  <a:cubicBezTo>
                    <a:pt x="70337" y="14483"/>
                    <a:pt x="60376" y="7948"/>
                    <a:pt x="48942" y="3322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  <a:alpha val="7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46356 w 417376"/>
                        <a:gd name="connsiteY0" fmla="*/ 13011 h 275944"/>
                        <a:gd name="connsiteX1" fmla="*/ 33292 w 417376"/>
                        <a:gd name="connsiteY1" fmla="*/ 13011 h 275944"/>
                        <a:gd name="connsiteX2" fmla="*/ 6659 w 417376"/>
                        <a:gd name="connsiteY2" fmla="*/ 163931 h 275944"/>
                        <a:gd name="connsiteX3" fmla="*/ 95436 w 417376"/>
                        <a:gd name="connsiteY3" fmla="*/ 270463 h 275944"/>
                        <a:gd name="connsiteX4" fmla="*/ 166457 w 417376"/>
                        <a:gd name="connsiteY4" fmla="*/ 261586 h 275944"/>
                        <a:gd name="connsiteX5" fmla="*/ 388399 w 417376"/>
                        <a:gd name="connsiteY5" fmla="*/ 234953 h 275944"/>
                        <a:gd name="connsiteX6" fmla="*/ 415032 w 417376"/>
                        <a:gd name="connsiteY6" fmla="*/ 208320 h 275944"/>
                        <a:gd name="connsiteX7" fmla="*/ 415032 w 417376"/>
                        <a:gd name="connsiteY7" fmla="*/ 92910 h 275944"/>
                        <a:gd name="connsiteX8" fmla="*/ 406154 w 417376"/>
                        <a:gd name="connsiteY8" fmla="*/ 66277 h 275944"/>
                        <a:gd name="connsiteX9" fmla="*/ 370643 w 417376"/>
                        <a:gd name="connsiteY9" fmla="*/ 57399 h 275944"/>
                        <a:gd name="connsiteX10" fmla="*/ 246356 w 417376"/>
                        <a:gd name="connsiteY10" fmla="*/ 13011 h 275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17376" h="275944">
                          <a:moveTo>
                            <a:pt x="246356" y="13011"/>
                          </a:moveTo>
                          <a:cubicBezTo>
                            <a:pt x="190131" y="5613"/>
                            <a:pt x="73241" y="-12142"/>
                            <a:pt x="33292" y="13011"/>
                          </a:cubicBezTo>
                          <a:cubicBezTo>
                            <a:pt x="-6657" y="38164"/>
                            <a:pt x="-3698" y="121022"/>
                            <a:pt x="6659" y="163931"/>
                          </a:cubicBezTo>
                          <a:cubicBezTo>
                            <a:pt x="17016" y="206840"/>
                            <a:pt x="68803" y="254187"/>
                            <a:pt x="95436" y="270463"/>
                          </a:cubicBezTo>
                          <a:cubicBezTo>
                            <a:pt x="122069" y="286739"/>
                            <a:pt x="166457" y="261586"/>
                            <a:pt x="166457" y="261586"/>
                          </a:cubicBezTo>
                          <a:cubicBezTo>
                            <a:pt x="215284" y="255668"/>
                            <a:pt x="346970" y="243831"/>
                            <a:pt x="388399" y="234953"/>
                          </a:cubicBezTo>
                          <a:cubicBezTo>
                            <a:pt x="429828" y="226075"/>
                            <a:pt x="410593" y="231994"/>
                            <a:pt x="415032" y="208320"/>
                          </a:cubicBezTo>
                          <a:cubicBezTo>
                            <a:pt x="419471" y="184646"/>
                            <a:pt x="416512" y="116584"/>
                            <a:pt x="415032" y="92910"/>
                          </a:cubicBezTo>
                          <a:cubicBezTo>
                            <a:pt x="413552" y="69236"/>
                            <a:pt x="413552" y="72195"/>
                            <a:pt x="406154" y="66277"/>
                          </a:cubicBezTo>
                          <a:cubicBezTo>
                            <a:pt x="398756" y="60359"/>
                            <a:pt x="394317" y="66277"/>
                            <a:pt x="370643" y="57399"/>
                          </a:cubicBezTo>
                          <a:cubicBezTo>
                            <a:pt x="346969" y="48521"/>
                            <a:pt x="302581" y="20409"/>
                            <a:pt x="246356" y="1301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22E4DF4A-6DA6-D944-CAF7-856B075BFFAF}"/>
                </a:ext>
              </a:extLst>
            </p:cNvPr>
            <p:cNvSpPr/>
            <p:nvPr/>
          </p:nvSpPr>
          <p:spPr>
            <a:xfrm rot="845121">
              <a:off x="2242382" y="3417017"/>
              <a:ext cx="120095" cy="117259"/>
            </a:xfrm>
            <a:custGeom>
              <a:avLst/>
              <a:gdLst>
                <a:gd name="connsiteX0" fmla="*/ 70886 w 120095"/>
                <a:gd name="connsiteY0" fmla="*/ 5528 h 117259"/>
                <a:gd name="connsiteX1" fmla="*/ 9579 w 120095"/>
                <a:gd name="connsiteY1" fmla="*/ 5528 h 117259"/>
                <a:gd name="connsiteX2" fmla="*/ 1916 w 120095"/>
                <a:gd name="connsiteY2" fmla="*/ 69660 h 117259"/>
                <a:gd name="connsiteX3" fmla="*/ 27460 w 120095"/>
                <a:gd name="connsiteY3" fmla="*/ 114929 h 117259"/>
                <a:gd name="connsiteX4" fmla="*/ 47896 w 120095"/>
                <a:gd name="connsiteY4" fmla="*/ 111157 h 117259"/>
                <a:gd name="connsiteX5" fmla="*/ 111757 w 120095"/>
                <a:gd name="connsiteY5" fmla="*/ 99840 h 117259"/>
                <a:gd name="connsiteX6" fmla="*/ 119420 w 120095"/>
                <a:gd name="connsiteY6" fmla="*/ 88523 h 117259"/>
                <a:gd name="connsiteX7" fmla="*/ 119420 w 120095"/>
                <a:gd name="connsiteY7" fmla="*/ 39480 h 117259"/>
                <a:gd name="connsiteX8" fmla="*/ 116866 w 120095"/>
                <a:gd name="connsiteY8" fmla="*/ 28163 h 117259"/>
                <a:gd name="connsiteX9" fmla="*/ 106648 w 120095"/>
                <a:gd name="connsiteY9" fmla="*/ 24390 h 117259"/>
                <a:gd name="connsiteX10" fmla="*/ 70886 w 120095"/>
                <a:gd name="connsiteY10" fmla="*/ 5528 h 11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095" h="117259" fill="none" extrusionOk="0">
                  <a:moveTo>
                    <a:pt x="70886" y="5528"/>
                  </a:moveTo>
                  <a:cubicBezTo>
                    <a:pt x="55978" y="4343"/>
                    <a:pt x="22358" y="-3587"/>
                    <a:pt x="9579" y="5528"/>
                  </a:cubicBezTo>
                  <a:cubicBezTo>
                    <a:pt x="1446" y="13273"/>
                    <a:pt x="-448" y="48523"/>
                    <a:pt x="1916" y="69660"/>
                  </a:cubicBezTo>
                  <a:cubicBezTo>
                    <a:pt x="3884" y="88060"/>
                    <a:pt x="17729" y="106586"/>
                    <a:pt x="27460" y="114929"/>
                  </a:cubicBezTo>
                  <a:cubicBezTo>
                    <a:pt x="35122" y="121846"/>
                    <a:pt x="47896" y="111156"/>
                    <a:pt x="47896" y="111157"/>
                  </a:cubicBezTo>
                  <a:cubicBezTo>
                    <a:pt x="62070" y="106954"/>
                    <a:pt x="96624" y="105487"/>
                    <a:pt x="111757" y="99840"/>
                  </a:cubicBezTo>
                  <a:cubicBezTo>
                    <a:pt x="122889" y="97476"/>
                    <a:pt x="119453" y="99556"/>
                    <a:pt x="119420" y="88523"/>
                  </a:cubicBezTo>
                  <a:cubicBezTo>
                    <a:pt x="120572" y="81445"/>
                    <a:pt x="120841" y="48950"/>
                    <a:pt x="119420" y="39480"/>
                  </a:cubicBezTo>
                  <a:cubicBezTo>
                    <a:pt x="118967" y="29462"/>
                    <a:pt x="118786" y="30689"/>
                    <a:pt x="116866" y="28163"/>
                  </a:cubicBezTo>
                  <a:cubicBezTo>
                    <a:pt x="115070" y="26307"/>
                    <a:pt x="113287" y="28254"/>
                    <a:pt x="106648" y="24390"/>
                  </a:cubicBezTo>
                  <a:cubicBezTo>
                    <a:pt x="100480" y="16935"/>
                    <a:pt x="86538" y="8642"/>
                    <a:pt x="70886" y="5528"/>
                  </a:cubicBezTo>
                  <a:close/>
                </a:path>
                <a:path w="120095" h="117259" stroke="0" extrusionOk="0">
                  <a:moveTo>
                    <a:pt x="70886" y="5528"/>
                  </a:moveTo>
                  <a:cubicBezTo>
                    <a:pt x="53595" y="1699"/>
                    <a:pt x="17193" y="-3703"/>
                    <a:pt x="9579" y="5528"/>
                  </a:cubicBezTo>
                  <a:cubicBezTo>
                    <a:pt x="1848" y="17009"/>
                    <a:pt x="-3278" y="51496"/>
                    <a:pt x="1916" y="69660"/>
                  </a:cubicBezTo>
                  <a:cubicBezTo>
                    <a:pt x="4376" y="88402"/>
                    <a:pt x="19754" y="108248"/>
                    <a:pt x="27460" y="114929"/>
                  </a:cubicBezTo>
                  <a:cubicBezTo>
                    <a:pt x="35123" y="121846"/>
                    <a:pt x="47896" y="111157"/>
                    <a:pt x="47896" y="111157"/>
                  </a:cubicBezTo>
                  <a:cubicBezTo>
                    <a:pt x="65411" y="109053"/>
                    <a:pt x="101436" y="100318"/>
                    <a:pt x="111757" y="99840"/>
                  </a:cubicBezTo>
                  <a:cubicBezTo>
                    <a:pt x="122372" y="95867"/>
                    <a:pt x="116984" y="99673"/>
                    <a:pt x="119420" y="88523"/>
                  </a:cubicBezTo>
                  <a:cubicBezTo>
                    <a:pt x="120661" y="78124"/>
                    <a:pt x="119244" y="50377"/>
                    <a:pt x="119420" y="39480"/>
                  </a:cubicBezTo>
                  <a:cubicBezTo>
                    <a:pt x="119043" y="29448"/>
                    <a:pt x="119195" y="30726"/>
                    <a:pt x="116866" y="28163"/>
                  </a:cubicBezTo>
                  <a:cubicBezTo>
                    <a:pt x="114547" y="25617"/>
                    <a:pt x="113828" y="28464"/>
                    <a:pt x="106648" y="24390"/>
                  </a:cubicBezTo>
                  <a:cubicBezTo>
                    <a:pt x="100611" y="21772"/>
                    <a:pt x="87111" y="9155"/>
                    <a:pt x="70886" y="5528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  <a:alpha val="7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46356 w 417376"/>
                        <a:gd name="connsiteY0" fmla="*/ 13011 h 275944"/>
                        <a:gd name="connsiteX1" fmla="*/ 33292 w 417376"/>
                        <a:gd name="connsiteY1" fmla="*/ 13011 h 275944"/>
                        <a:gd name="connsiteX2" fmla="*/ 6659 w 417376"/>
                        <a:gd name="connsiteY2" fmla="*/ 163931 h 275944"/>
                        <a:gd name="connsiteX3" fmla="*/ 95436 w 417376"/>
                        <a:gd name="connsiteY3" fmla="*/ 270463 h 275944"/>
                        <a:gd name="connsiteX4" fmla="*/ 166457 w 417376"/>
                        <a:gd name="connsiteY4" fmla="*/ 261586 h 275944"/>
                        <a:gd name="connsiteX5" fmla="*/ 388399 w 417376"/>
                        <a:gd name="connsiteY5" fmla="*/ 234953 h 275944"/>
                        <a:gd name="connsiteX6" fmla="*/ 415032 w 417376"/>
                        <a:gd name="connsiteY6" fmla="*/ 208320 h 275944"/>
                        <a:gd name="connsiteX7" fmla="*/ 415032 w 417376"/>
                        <a:gd name="connsiteY7" fmla="*/ 92910 h 275944"/>
                        <a:gd name="connsiteX8" fmla="*/ 406154 w 417376"/>
                        <a:gd name="connsiteY8" fmla="*/ 66277 h 275944"/>
                        <a:gd name="connsiteX9" fmla="*/ 370643 w 417376"/>
                        <a:gd name="connsiteY9" fmla="*/ 57399 h 275944"/>
                        <a:gd name="connsiteX10" fmla="*/ 246356 w 417376"/>
                        <a:gd name="connsiteY10" fmla="*/ 13011 h 275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17376" h="275944">
                          <a:moveTo>
                            <a:pt x="246356" y="13011"/>
                          </a:moveTo>
                          <a:cubicBezTo>
                            <a:pt x="190131" y="5613"/>
                            <a:pt x="73241" y="-12142"/>
                            <a:pt x="33292" y="13011"/>
                          </a:cubicBezTo>
                          <a:cubicBezTo>
                            <a:pt x="-6657" y="38164"/>
                            <a:pt x="-3698" y="121022"/>
                            <a:pt x="6659" y="163931"/>
                          </a:cubicBezTo>
                          <a:cubicBezTo>
                            <a:pt x="17016" y="206840"/>
                            <a:pt x="68803" y="254187"/>
                            <a:pt x="95436" y="270463"/>
                          </a:cubicBezTo>
                          <a:cubicBezTo>
                            <a:pt x="122069" y="286739"/>
                            <a:pt x="166457" y="261586"/>
                            <a:pt x="166457" y="261586"/>
                          </a:cubicBezTo>
                          <a:cubicBezTo>
                            <a:pt x="215284" y="255668"/>
                            <a:pt x="346970" y="243831"/>
                            <a:pt x="388399" y="234953"/>
                          </a:cubicBezTo>
                          <a:cubicBezTo>
                            <a:pt x="429828" y="226075"/>
                            <a:pt x="410593" y="231994"/>
                            <a:pt x="415032" y="208320"/>
                          </a:cubicBezTo>
                          <a:cubicBezTo>
                            <a:pt x="419471" y="184646"/>
                            <a:pt x="416512" y="116584"/>
                            <a:pt x="415032" y="92910"/>
                          </a:cubicBezTo>
                          <a:cubicBezTo>
                            <a:pt x="413552" y="69236"/>
                            <a:pt x="413552" y="72195"/>
                            <a:pt x="406154" y="66277"/>
                          </a:cubicBezTo>
                          <a:cubicBezTo>
                            <a:pt x="398756" y="60359"/>
                            <a:pt x="394317" y="66277"/>
                            <a:pt x="370643" y="57399"/>
                          </a:cubicBezTo>
                          <a:cubicBezTo>
                            <a:pt x="346969" y="48521"/>
                            <a:pt x="302581" y="20409"/>
                            <a:pt x="246356" y="1301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43AF6783-EF9A-5F8F-926C-16D3CF664A11}"/>
                </a:ext>
              </a:extLst>
            </p:cNvPr>
            <p:cNvSpPr/>
            <p:nvPr/>
          </p:nvSpPr>
          <p:spPr>
            <a:xfrm rot="20858761">
              <a:off x="2212844" y="3468599"/>
              <a:ext cx="82919" cy="70473"/>
            </a:xfrm>
            <a:custGeom>
              <a:avLst/>
              <a:gdLst>
                <a:gd name="connsiteX0" fmla="*/ 48942 w 82919"/>
                <a:gd name="connsiteY0" fmla="*/ 3322 h 70473"/>
                <a:gd name="connsiteX1" fmla="*/ 6614 w 82919"/>
                <a:gd name="connsiteY1" fmla="*/ 3322 h 70473"/>
                <a:gd name="connsiteX2" fmla="*/ 1322 w 82919"/>
                <a:gd name="connsiteY2" fmla="*/ 41866 h 70473"/>
                <a:gd name="connsiteX3" fmla="*/ 18960 w 82919"/>
                <a:gd name="connsiteY3" fmla="*/ 69073 h 70473"/>
                <a:gd name="connsiteX4" fmla="*/ 33069 w 82919"/>
                <a:gd name="connsiteY4" fmla="*/ 66806 h 70473"/>
                <a:gd name="connsiteX5" fmla="*/ 77162 w 82919"/>
                <a:gd name="connsiteY5" fmla="*/ 60004 h 70473"/>
                <a:gd name="connsiteX6" fmla="*/ 82453 w 82919"/>
                <a:gd name="connsiteY6" fmla="*/ 53202 h 70473"/>
                <a:gd name="connsiteX7" fmla="*/ 82453 w 82919"/>
                <a:gd name="connsiteY7" fmla="*/ 23728 h 70473"/>
                <a:gd name="connsiteX8" fmla="*/ 80689 w 82919"/>
                <a:gd name="connsiteY8" fmla="*/ 16926 h 70473"/>
                <a:gd name="connsiteX9" fmla="*/ 73634 w 82919"/>
                <a:gd name="connsiteY9" fmla="*/ 14659 h 70473"/>
                <a:gd name="connsiteX10" fmla="*/ 48942 w 82919"/>
                <a:gd name="connsiteY10" fmla="*/ 3322 h 7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919" h="70473" fill="none" extrusionOk="0">
                  <a:moveTo>
                    <a:pt x="48942" y="3322"/>
                  </a:moveTo>
                  <a:cubicBezTo>
                    <a:pt x="38498" y="2551"/>
                    <a:pt x="15077" y="-2455"/>
                    <a:pt x="6614" y="3322"/>
                  </a:cubicBezTo>
                  <a:cubicBezTo>
                    <a:pt x="-51" y="8632"/>
                    <a:pt x="-220" y="28483"/>
                    <a:pt x="1322" y="41866"/>
                  </a:cubicBezTo>
                  <a:cubicBezTo>
                    <a:pt x="2368" y="52990"/>
                    <a:pt x="13532" y="64822"/>
                    <a:pt x="18960" y="69073"/>
                  </a:cubicBezTo>
                  <a:cubicBezTo>
                    <a:pt x="24250" y="73229"/>
                    <a:pt x="33069" y="66805"/>
                    <a:pt x="33069" y="66806"/>
                  </a:cubicBezTo>
                  <a:cubicBezTo>
                    <a:pt x="42877" y="63834"/>
                    <a:pt x="67610" y="63042"/>
                    <a:pt x="77162" y="60004"/>
                  </a:cubicBezTo>
                  <a:cubicBezTo>
                    <a:pt x="85103" y="58255"/>
                    <a:pt x="81872" y="59472"/>
                    <a:pt x="82453" y="53202"/>
                  </a:cubicBezTo>
                  <a:cubicBezTo>
                    <a:pt x="83311" y="47733"/>
                    <a:pt x="82889" y="29690"/>
                    <a:pt x="82453" y="23728"/>
                  </a:cubicBezTo>
                  <a:cubicBezTo>
                    <a:pt x="82139" y="17713"/>
                    <a:pt x="82090" y="18441"/>
                    <a:pt x="80689" y="16926"/>
                  </a:cubicBezTo>
                  <a:cubicBezTo>
                    <a:pt x="79309" y="15593"/>
                    <a:pt x="78181" y="17008"/>
                    <a:pt x="73634" y="14659"/>
                  </a:cubicBezTo>
                  <a:cubicBezTo>
                    <a:pt x="69500" y="9139"/>
                    <a:pt x="57569" y="5068"/>
                    <a:pt x="48942" y="3322"/>
                  </a:cubicBezTo>
                  <a:close/>
                </a:path>
                <a:path w="82919" h="70473" stroke="0" extrusionOk="0">
                  <a:moveTo>
                    <a:pt x="48942" y="3322"/>
                  </a:moveTo>
                  <a:cubicBezTo>
                    <a:pt x="36854" y="867"/>
                    <a:pt x="13116" y="-2563"/>
                    <a:pt x="6614" y="3322"/>
                  </a:cubicBezTo>
                  <a:cubicBezTo>
                    <a:pt x="-987" y="9817"/>
                    <a:pt x="-4014" y="31011"/>
                    <a:pt x="1322" y="41866"/>
                  </a:cubicBezTo>
                  <a:cubicBezTo>
                    <a:pt x="2751" y="53438"/>
                    <a:pt x="13604" y="65272"/>
                    <a:pt x="18960" y="69073"/>
                  </a:cubicBezTo>
                  <a:cubicBezTo>
                    <a:pt x="24251" y="73229"/>
                    <a:pt x="33069" y="66806"/>
                    <a:pt x="33069" y="66806"/>
                  </a:cubicBezTo>
                  <a:cubicBezTo>
                    <a:pt x="44905" y="65547"/>
                    <a:pt x="69123" y="61876"/>
                    <a:pt x="77162" y="60004"/>
                  </a:cubicBezTo>
                  <a:cubicBezTo>
                    <a:pt x="84992" y="57676"/>
                    <a:pt x="80744" y="60026"/>
                    <a:pt x="82453" y="53202"/>
                  </a:cubicBezTo>
                  <a:cubicBezTo>
                    <a:pt x="83264" y="46483"/>
                    <a:pt x="82495" y="30125"/>
                    <a:pt x="82453" y="23728"/>
                  </a:cubicBezTo>
                  <a:cubicBezTo>
                    <a:pt x="82281" y="17750"/>
                    <a:pt x="82232" y="18454"/>
                    <a:pt x="80689" y="16926"/>
                  </a:cubicBezTo>
                  <a:cubicBezTo>
                    <a:pt x="79138" y="15402"/>
                    <a:pt x="78726" y="17244"/>
                    <a:pt x="73634" y="14659"/>
                  </a:cubicBezTo>
                  <a:cubicBezTo>
                    <a:pt x="70337" y="14483"/>
                    <a:pt x="60376" y="7948"/>
                    <a:pt x="48942" y="3322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  <a:alpha val="7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46356 w 417376"/>
                        <a:gd name="connsiteY0" fmla="*/ 13011 h 275944"/>
                        <a:gd name="connsiteX1" fmla="*/ 33292 w 417376"/>
                        <a:gd name="connsiteY1" fmla="*/ 13011 h 275944"/>
                        <a:gd name="connsiteX2" fmla="*/ 6659 w 417376"/>
                        <a:gd name="connsiteY2" fmla="*/ 163931 h 275944"/>
                        <a:gd name="connsiteX3" fmla="*/ 95436 w 417376"/>
                        <a:gd name="connsiteY3" fmla="*/ 270463 h 275944"/>
                        <a:gd name="connsiteX4" fmla="*/ 166457 w 417376"/>
                        <a:gd name="connsiteY4" fmla="*/ 261586 h 275944"/>
                        <a:gd name="connsiteX5" fmla="*/ 388399 w 417376"/>
                        <a:gd name="connsiteY5" fmla="*/ 234953 h 275944"/>
                        <a:gd name="connsiteX6" fmla="*/ 415032 w 417376"/>
                        <a:gd name="connsiteY6" fmla="*/ 208320 h 275944"/>
                        <a:gd name="connsiteX7" fmla="*/ 415032 w 417376"/>
                        <a:gd name="connsiteY7" fmla="*/ 92910 h 275944"/>
                        <a:gd name="connsiteX8" fmla="*/ 406154 w 417376"/>
                        <a:gd name="connsiteY8" fmla="*/ 66277 h 275944"/>
                        <a:gd name="connsiteX9" fmla="*/ 370643 w 417376"/>
                        <a:gd name="connsiteY9" fmla="*/ 57399 h 275944"/>
                        <a:gd name="connsiteX10" fmla="*/ 246356 w 417376"/>
                        <a:gd name="connsiteY10" fmla="*/ 13011 h 275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17376" h="275944">
                          <a:moveTo>
                            <a:pt x="246356" y="13011"/>
                          </a:moveTo>
                          <a:cubicBezTo>
                            <a:pt x="190131" y="5613"/>
                            <a:pt x="73241" y="-12142"/>
                            <a:pt x="33292" y="13011"/>
                          </a:cubicBezTo>
                          <a:cubicBezTo>
                            <a:pt x="-6657" y="38164"/>
                            <a:pt x="-3698" y="121022"/>
                            <a:pt x="6659" y="163931"/>
                          </a:cubicBezTo>
                          <a:cubicBezTo>
                            <a:pt x="17016" y="206840"/>
                            <a:pt x="68803" y="254187"/>
                            <a:pt x="95436" y="270463"/>
                          </a:cubicBezTo>
                          <a:cubicBezTo>
                            <a:pt x="122069" y="286739"/>
                            <a:pt x="166457" y="261586"/>
                            <a:pt x="166457" y="261586"/>
                          </a:cubicBezTo>
                          <a:cubicBezTo>
                            <a:pt x="215284" y="255668"/>
                            <a:pt x="346970" y="243831"/>
                            <a:pt x="388399" y="234953"/>
                          </a:cubicBezTo>
                          <a:cubicBezTo>
                            <a:pt x="429828" y="226075"/>
                            <a:pt x="410593" y="231994"/>
                            <a:pt x="415032" y="208320"/>
                          </a:cubicBezTo>
                          <a:cubicBezTo>
                            <a:pt x="419471" y="184646"/>
                            <a:pt x="416512" y="116584"/>
                            <a:pt x="415032" y="92910"/>
                          </a:cubicBezTo>
                          <a:cubicBezTo>
                            <a:pt x="413552" y="69236"/>
                            <a:pt x="413552" y="72195"/>
                            <a:pt x="406154" y="66277"/>
                          </a:cubicBezTo>
                          <a:cubicBezTo>
                            <a:pt x="398756" y="60359"/>
                            <a:pt x="394317" y="66277"/>
                            <a:pt x="370643" y="57399"/>
                          </a:cubicBezTo>
                          <a:cubicBezTo>
                            <a:pt x="346969" y="48521"/>
                            <a:pt x="302581" y="20409"/>
                            <a:pt x="246356" y="1301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23A03BFF-1C93-863F-B5D6-B5B74F8E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9971" flipH="1">
            <a:off x="4681371" y="1802112"/>
            <a:ext cx="458990" cy="1974053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BB87C584-F9D8-C29C-97BD-9C0284C6E8AF}"/>
              </a:ext>
            </a:extLst>
          </p:cNvPr>
          <p:cNvSpPr/>
          <p:nvPr/>
        </p:nvSpPr>
        <p:spPr>
          <a:xfrm>
            <a:off x="5572948" y="2073742"/>
            <a:ext cx="588690" cy="54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9155EC51-3A43-C701-4E3D-1EFE7CA43C95}"/>
              </a:ext>
            </a:extLst>
          </p:cNvPr>
          <p:cNvSpPr/>
          <p:nvPr/>
        </p:nvSpPr>
        <p:spPr>
          <a:xfrm>
            <a:off x="3679795" y="1684549"/>
            <a:ext cx="592584" cy="978764"/>
          </a:xfrm>
          <a:custGeom>
            <a:avLst/>
            <a:gdLst>
              <a:gd name="connsiteX0" fmla="*/ 62143 w 790112"/>
              <a:gd name="connsiteY0" fmla="*/ 0 h 1305018"/>
              <a:gd name="connsiteX1" fmla="*/ 355106 w 790112"/>
              <a:gd name="connsiteY1" fmla="*/ 44388 h 1305018"/>
              <a:gd name="connsiteX2" fmla="*/ 577048 w 790112"/>
              <a:gd name="connsiteY2" fmla="*/ 319596 h 1305018"/>
              <a:gd name="connsiteX3" fmla="*/ 790112 w 790112"/>
              <a:gd name="connsiteY3" fmla="*/ 914400 h 1305018"/>
              <a:gd name="connsiteX4" fmla="*/ 603681 w 790112"/>
              <a:gd name="connsiteY4" fmla="*/ 1145219 h 1305018"/>
              <a:gd name="connsiteX5" fmla="*/ 488271 w 790112"/>
              <a:gd name="connsiteY5" fmla="*/ 1278385 h 1305018"/>
              <a:gd name="connsiteX6" fmla="*/ 399495 w 790112"/>
              <a:gd name="connsiteY6" fmla="*/ 1305018 h 1305018"/>
              <a:gd name="connsiteX7" fmla="*/ 248574 w 790112"/>
              <a:gd name="connsiteY7" fmla="*/ 1296140 h 1305018"/>
              <a:gd name="connsiteX8" fmla="*/ 177553 w 790112"/>
              <a:gd name="connsiteY8" fmla="*/ 1260629 h 1305018"/>
              <a:gd name="connsiteX9" fmla="*/ 168675 w 790112"/>
              <a:gd name="connsiteY9" fmla="*/ 1180730 h 1305018"/>
              <a:gd name="connsiteX10" fmla="*/ 142042 w 790112"/>
              <a:gd name="connsiteY10" fmla="*/ 1127464 h 1305018"/>
              <a:gd name="connsiteX11" fmla="*/ 71021 w 790112"/>
              <a:gd name="connsiteY11" fmla="*/ 1047565 h 1305018"/>
              <a:gd name="connsiteX12" fmla="*/ 0 w 790112"/>
              <a:gd name="connsiteY12" fmla="*/ 861134 h 1305018"/>
              <a:gd name="connsiteX13" fmla="*/ 62143 w 790112"/>
              <a:gd name="connsiteY13" fmla="*/ 0 h 13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0112" h="1305018">
                <a:moveTo>
                  <a:pt x="62143" y="0"/>
                </a:moveTo>
                <a:lnTo>
                  <a:pt x="355106" y="44388"/>
                </a:lnTo>
                <a:lnTo>
                  <a:pt x="577048" y="319596"/>
                </a:lnTo>
                <a:lnTo>
                  <a:pt x="790112" y="914400"/>
                </a:lnTo>
                <a:lnTo>
                  <a:pt x="603681" y="1145219"/>
                </a:lnTo>
                <a:lnTo>
                  <a:pt x="488271" y="1278385"/>
                </a:lnTo>
                <a:lnTo>
                  <a:pt x="399495" y="1305018"/>
                </a:lnTo>
                <a:lnTo>
                  <a:pt x="248574" y="1296140"/>
                </a:lnTo>
                <a:lnTo>
                  <a:pt x="177553" y="1260629"/>
                </a:lnTo>
                <a:lnTo>
                  <a:pt x="168675" y="1180730"/>
                </a:lnTo>
                <a:lnTo>
                  <a:pt x="142042" y="1127464"/>
                </a:lnTo>
                <a:lnTo>
                  <a:pt x="71021" y="1047565"/>
                </a:lnTo>
                <a:lnTo>
                  <a:pt x="0" y="861134"/>
                </a:lnTo>
                <a:lnTo>
                  <a:pt x="6214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3" name="Grafik 32" descr="Ein Bild, das Entwurf, Reihe, Rechteck, Screenshot enthält.&#10;&#10;Automatisch generierte Beschreibung">
            <a:extLst>
              <a:ext uri="{FF2B5EF4-FFF2-40B4-BE49-F238E27FC236}">
                <a16:creationId xmlns:a16="http://schemas.microsoft.com/office/drawing/2014/main" id="{2FF7557A-894B-0CB2-E0BB-4F6833343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4"/>
          <a:stretch/>
        </p:blipFill>
        <p:spPr>
          <a:xfrm>
            <a:off x="2770584" y="3632704"/>
            <a:ext cx="823954" cy="366140"/>
          </a:xfrm>
          <a:prstGeom prst="rect">
            <a:avLst/>
          </a:prstGeom>
        </p:spPr>
      </p:pic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D91A8C79-B8F5-FD1B-2EFC-9EA969E19253}"/>
              </a:ext>
            </a:extLst>
          </p:cNvPr>
          <p:cNvGrpSpPr/>
          <p:nvPr/>
        </p:nvGrpSpPr>
        <p:grpSpPr>
          <a:xfrm>
            <a:off x="1167015" y="1273454"/>
            <a:ext cx="584275" cy="645240"/>
            <a:chOff x="32020" y="1919865"/>
            <a:chExt cx="779033" cy="860320"/>
          </a:xfrm>
        </p:grpSpPr>
        <p:sp>
          <p:nvSpPr>
            <p:cNvPr id="38" name="Freihandform 71">
              <a:extLst>
                <a:ext uri="{FF2B5EF4-FFF2-40B4-BE49-F238E27FC236}">
                  <a16:creationId xmlns:a16="http://schemas.microsoft.com/office/drawing/2014/main" id="{F6D586C9-936F-125E-9140-4153A8DEFC85}"/>
                </a:ext>
              </a:extLst>
            </p:cNvPr>
            <p:cNvSpPr/>
            <p:nvPr/>
          </p:nvSpPr>
          <p:spPr>
            <a:xfrm>
              <a:off x="32020" y="1919865"/>
              <a:ext cx="779033" cy="517166"/>
            </a:xfrm>
            <a:custGeom>
              <a:avLst/>
              <a:gdLst>
                <a:gd name="connsiteX0" fmla="*/ 0 w 2932981"/>
                <a:gd name="connsiteY0" fmla="*/ 1043796 h 3226279"/>
                <a:gd name="connsiteX1" fmla="*/ 1431985 w 2932981"/>
                <a:gd name="connsiteY1" fmla="*/ 0 h 3226279"/>
                <a:gd name="connsiteX2" fmla="*/ 2924355 w 2932981"/>
                <a:gd name="connsiteY2" fmla="*/ 1035170 h 3226279"/>
                <a:gd name="connsiteX3" fmla="*/ 2932981 w 2932981"/>
                <a:gd name="connsiteY3" fmla="*/ 3226279 h 3226279"/>
                <a:gd name="connsiteX4" fmla="*/ 0 w 2932981"/>
                <a:gd name="connsiteY4" fmla="*/ 3209026 h 3226279"/>
                <a:gd name="connsiteX5" fmla="*/ 0 w 2932981"/>
                <a:gd name="connsiteY5" fmla="*/ 1043796 h 3226279"/>
                <a:gd name="connsiteX0" fmla="*/ 0 w 2932981"/>
                <a:gd name="connsiteY0" fmla="*/ 1074062 h 3256545"/>
                <a:gd name="connsiteX1" fmla="*/ 1504703 w 2932981"/>
                <a:gd name="connsiteY1" fmla="*/ 0 h 3256545"/>
                <a:gd name="connsiteX2" fmla="*/ 2924355 w 2932981"/>
                <a:gd name="connsiteY2" fmla="*/ 1065436 h 3256545"/>
                <a:gd name="connsiteX3" fmla="*/ 2932981 w 2932981"/>
                <a:gd name="connsiteY3" fmla="*/ 3256545 h 3256545"/>
                <a:gd name="connsiteX4" fmla="*/ 0 w 2932981"/>
                <a:gd name="connsiteY4" fmla="*/ 3239292 h 3256545"/>
                <a:gd name="connsiteX5" fmla="*/ 0 w 2932981"/>
                <a:gd name="connsiteY5" fmla="*/ 1074062 h 3256545"/>
                <a:gd name="connsiteX0" fmla="*/ 0 w 2932981"/>
                <a:gd name="connsiteY0" fmla="*/ 1074062 h 3256545"/>
                <a:gd name="connsiteX1" fmla="*/ 1476563 w 2932981"/>
                <a:gd name="connsiteY1" fmla="*/ 0 h 3256545"/>
                <a:gd name="connsiteX2" fmla="*/ 2924355 w 2932981"/>
                <a:gd name="connsiteY2" fmla="*/ 1065436 h 3256545"/>
                <a:gd name="connsiteX3" fmla="*/ 2932981 w 2932981"/>
                <a:gd name="connsiteY3" fmla="*/ 3256545 h 3256545"/>
                <a:gd name="connsiteX4" fmla="*/ 0 w 2932981"/>
                <a:gd name="connsiteY4" fmla="*/ 3239292 h 3256545"/>
                <a:gd name="connsiteX5" fmla="*/ 0 w 2932981"/>
                <a:gd name="connsiteY5" fmla="*/ 1074062 h 3256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2981" h="3256545">
                  <a:moveTo>
                    <a:pt x="0" y="1074062"/>
                  </a:moveTo>
                  <a:lnTo>
                    <a:pt x="1476563" y="0"/>
                  </a:lnTo>
                  <a:cubicBezTo>
                    <a:pt x="1949780" y="355145"/>
                    <a:pt x="2451138" y="710291"/>
                    <a:pt x="2924355" y="1065436"/>
                  </a:cubicBezTo>
                  <a:cubicBezTo>
                    <a:pt x="2927230" y="1795806"/>
                    <a:pt x="2930106" y="2526175"/>
                    <a:pt x="2932981" y="3256545"/>
                  </a:cubicBezTo>
                  <a:lnTo>
                    <a:pt x="0" y="3239292"/>
                  </a:lnTo>
                  <a:lnTo>
                    <a:pt x="0" y="1074062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200" kern="1200" dirty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8656D0AA-273D-5CB7-9304-DC7258260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0" y="2111508"/>
              <a:ext cx="295178" cy="295178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00C99D6B-0963-96C5-43AA-9095A4A5C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69" y="2132975"/>
              <a:ext cx="295178" cy="295178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12A06C98-67C9-7413-8981-FC0BFD7C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641" y="2124097"/>
              <a:ext cx="295178" cy="295178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D2DE764-9764-FCF2-3E81-31C2F200E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77" y="2485007"/>
              <a:ext cx="295178" cy="295178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54DFEFBA-2C78-A578-A45A-A599D2962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1641" y="2461101"/>
              <a:ext cx="320034" cy="295178"/>
            </a:xfrm>
            <a:prstGeom prst="rect">
              <a:avLst/>
            </a:prstGeom>
          </p:spPr>
        </p:pic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998941E8-DB67-1F02-6521-C4005B7E2422}"/>
              </a:ext>
            </a:extLst>
          </p:cNvPr>
          <p:cNvGrpSpPr/>
          <p:nvPr/>
        </p:nvGrpSpPr>
        <p:grpSpPr>
          <a:xfrm>
            <a:off x="2700233" y="2663314"/>
            <a:ext cx="1641195" cy="1764518"/>
            <a:chOff x="2076311" y="3773010"/>
            <a:chExt cx="2188260" cy="2352691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FF1FB306-7D50-4084-FC8B-E4DB533C26BF}"/>
                </a:ext>
              </a:extLst>
            </p:cNvPr>
            <p:cNvGrpSpPr/>
            <p:nvPr/>
          </p:nvGrpSpPr>
          <p:grpSpPr>
            <a:xfrm>
              <a:off x="2076311" y="3773010"/>
              <a:ext cx="2188260" cy="2352691"/>
              <a:chOff x="2067433" y="4181383"/>
              <a:chExt cx="2188260" cy="2352691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3BB84BD0-7693-3D50-77EA-598C27E7A289}"/>
                  </a:ext>
                </a:extLst>
              </p:cNvPr>
              <p:cNvGrpSpPr/>
              <p:nvPr/>
            </p:nvGrpSpPr>
            <p:grpSpPr>
              <a:xfrm>
                <a:off x="2067433" y="4181383"/>
                <a:ext cx="1186619" cy="2352691"/>
                <a:chOff x="6649088" y="-847041"/>
                <a:chExt cx="2926753" cy="5415298"/>
              </a:xfrm>
            </p:grpSpPr>
            <p:pic>
              <p:nvPicPr>
                <p:cNvPr id="26" name="Grafik 25" descr="Ein Bild, das Entwurf, Reihe, Rechteck, Screenshot enthält.&#10;&#10;Automatisch generierte Beschreibung">
                  <a:extLst>
                    <a:ext uri="{FF2B5EF4-FFF2-40B4-BE49-F238E27FC236}">
                      <a16:creationId xmlns:a16="http://schemas.microsoft.com/office/drawing/2014/main" id="{DB3602CF-8262-095E-26A0-8F20C0EC8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6169" y="-847041"/>
                  <a:ext cx="2709672" cy="4242011"/>
                </a:xfrm>
                <a:prstGeom prst="rect">
                  <a:avLst/>
                </a:prstGeom>
              </p:spPr>
            </p:pic>
            <p:sp>
              <p:nvSpPr>
                <p:cNvPr id="27" name="Rechteck 26">
                  <a:extLst>
                    <a:ext uri="{FF2B5EF4-FFF2-40B4-BE49-F238E27FC236}">
                      <a16:creationId xmlns:a16="http://schemas.microsoft.com/office/drawing/2014/main" id="{0A6ADC6E-E039-64DE-D9CF-3686F1AB831E}"/>
                    </a:ext>
                  </a:extLst>
                </p:cNvPr>
                <p:cNvSpPr/>
                <p:nvPr/>
              </p:nvSpPr>
              <p:spPr>
                <a:xfrm>
                  <a:off x="6649088" y="1482570"/>
                  <a:ext cx="524708" cy="3085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de-CH" sz="1350" kern="1200">
                    <a:solidFill>
                      <a:srgbClr val="FFFFFF"/>
                    </a:solidFill>
                    <a:latin typeface="Verdana"/>
                  </a:endParaRPr>
                </a:p>
              </p:txBody>
            </p:sp>
          </p:grpSp>
          <p:pic>
            <p:nvPicPr>
              <p:cNvPr id="31" name="Grafik 30" descr="Ein Bild, das Katze, Säugetier, Silhouette enthält.&#10;&#10;Automatisch generierte Beschreibung">
                <a:extLst>
                  <a:ext uri="{FF2B5EF4-FFF2-40B4-BE49-F238E27FC236}">
                    <a16:creationId xmlns:a16="http://schemas.microsoft.com/office/drawing/2014/main" id="{25D280E0-3DB6-C720-BF20-1DB4FE602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418" y="5108238"/>
                <a:ext cx="1057275" cy="1076325"/>
              </a:xfrm>
              <a:prstGeom prst="rect">
                <a:avLst/>
              </a:prstGeom>
            </p:spPr>
          </p:pic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450D93D8-1B61-43A2-36C8-567E86F30E69}"/>
                  </a:ext>
                </a:extLst>
              </p:cNvPr>
              <p:cNvSpPr/>
              <p:nvPr/>
            </p:nvSpPr>
            <p:spPr>
              <a:xfrm>
                <a:off x="2131487" y="6107837"/>
                <a:ext cx="212737" cy="426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350" kern="120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E872019E-1BE9-FA7A-117B-7188BA76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35676" y="4022916"/>
              <a:ext cx="320034" cy="295178"/>
            </a:xfrm>
            <a:prstGeom prst="rect">
              <a:avLst/>
            </a:prstGeom>
          </p:spPr>
        </p:pic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629F7F30-739C-856C-6043-3ADA4D25F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02677" y="4493953"/>
              <a:ext cx="320034" cy="295178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6EBD18BC-09F7-C5EC-D3B6-4AB202C79AE5}"/>
              </a:ext>
            </a:extLst>
          </p:cNvPr>
          <p:cNvGrpSpPr/>
          <p:nvPr/>
        </p:nvGrpSpPr>
        <p:grpSpPr>
          <a:xfrm>
            <a:off x="2768560" y="3501155"/>
            <a:ext cx="823955" cy="676595"/>
            <a:chOff x="2167414" y="4890132"/>
            <a:chExt cx="1098606" cy="902127"/>
          </a:xfrm>
        </p:grpSpPr>
        <p:pic>
          <p:nvPicPr>
            <p:cNvPr id="53" name="Grafik 52" descr="Ein Bild, das Entwurf, Reihe, Rechteck, Screenshot enthält.&#10;&#10;Automatisch generierte Beschreibung">
              <a:extLst>
                <a:ext uri="{FF2B5EF4-FFF2-40B4-BE49-F238E27FC236}">
                  <a16:creationId xmlns:a16="http://schemas.microsoft.com/office/drawing/2014/main" id="{DA7DA671-D208-1855-DBDD-2A28E940B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78" b="39572"/>
            <a:stretch/>
          </p:blipFill>
          <p:spPr>
            <a:xfrm>
              <a:off x="2167414" y="4890132"/>
              <a:ext cx="1098606" cy="902127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4BBB3391-0973-C45D-FBDB-C7C6494F1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13290" y="5400766"/>
              <a:ext cx="320034" cy="295178"/>
            </a:xfrm>
            <a:prstGeom prst="rect">
              <a:avLst/>
            </a:prstGeom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40921039-D785-3511-C10C-DB07C7B9A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03779" y="4949609"/>
              <a:ext cx="320034" cy="295178"/>
            </a:xfrm>
            <a:prstGeom prst="rect">
              <a:avLst/>
            </a:prstGeom>
          </p:spPr>
        </p:pic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537BD255-7983-5A6A-7CDD-B612BE57B6C0}"/>
              </a:ext>
            </a:extLst>
          </p:cNvPr>
          <p:cNvGrpSpPr/>
          <p:nvPr/>
        </p:nvGrpSpPr>
        <p:grpSpPr>
          <a:xfrm>
            <a:off x="5676010" y="2507200"/>
            <a:ext cx="2298315" cy="750049"/>
            <a:chOff x="-474838" y="3923373"/>
            <a:chExt cx="4478802" cy="1000070"/>
          </a:xfrm>
        </p:grpSpPr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6DDF8E02-5700-20F6-782C-6CABB3EF5F82}"/>
                </a:ext>
              </a:extLst>
            </p:cNvPr>
            <p:cNvSpPr txBox="1"/>
            <p:nvPr/>
          </p:nvSpPr>
          <p:spPr>
            <a:xfrm>
              <a:off x="-474838" y="4482454"/>
              <a:ext cx="4478802" cy="44098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de-CH" sz="900" kern="1200" dirty="0" err="1">
                  <a:latin typeface="Verdana"/>
                  <a:ea typeface="+mn-ea"/>
                  <a:cs typeface="+mn-cs"/>
                </a:rPr>
                <a:t>Actual</a:t>
              </a:r>
              <a:r>
                <a:rPr lang="de-CH" sz="900" kern="1200" dirty="0">
                  <a:latin typeface="Verdana"/>
                  <a:ea typeface="+mn-ea"/>
                  <a:cs typeface="+mn-cs"/>
                </a:rPr>
                <a:t> Risk: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de-CH" sz="900" kern="1200" dirty="0">
                  <a:latin typeface="Verdana"/>
                  <a:ea typeface="+mn-ea"/>
                  <a:cs typeface="+mn-cs"/>
                </a:rPr>
                <a:t>2.500 </a:t>
              </a:r>
              <a:r>
                <a:rPr lang="de-CH" sz="900" kern="1200" dirty="0">
                  <a:latin typeface="Verdana" pitchFamily="34" charset="0"/>
                  <a:ea typeface="+mn-ea"/>
                  <a:cs typeface="+mn-cs"/>
                </a:rPr>
                <a:t>USD</a:t>
              </a:r>
              <a:r>
                <a:rPr lang="de-CH" sz="900" kern="1200" dirty="0">
                  <a:latin typeface="Verdana"/>
                  <a:ea typeface="+mn-ea"/>
                  <a:cs typeface="+mn-cs"/>
                </a:rPr>
                <a:t>/10 </a:t>
              </a:r>
              <a:r>
                <a:rPr lang="de-CH" sz="900" kern="1200" dirty="0" err="1">
                  <a:latin typeface="Verdana"/>
                  <a:ea typeface="+mn-ea"/>
                  <a:cs typeface="+mn-cs"/>
                </a:rPr>
                <a:t>years</a:t>
              </a:r>
              <a:r>
                <a:rPr lang="de-CH" sz="900" kern="1200" dirty="0">
                  <a:latin typeface="Verdana"/>
                  <a:ea typeface="+mn-ea"/>
                  <a:cs typeface="+mn-cs"/>
                </a:rPr>
                <a:t> = </a:t>
              </a:r>
              <a:r>
                <a:rPr lang="de-CH" sz="900" b="1" kern="1200" dirty="0">
                  <a:latin typeface="Verdana"/>
                  <a:ea typeface="+mn-ea"/>
                  <a:cs typeface="+mn-cs"/>
                </a:rPr>
                <a:t>25</a:t>
              </a:r>
              <a:r>
                <a:rPr lang="de-CH" sz="900" b="1" kern="1200" dirty="0">
                  <a:latin typeface="Verdana" pitchFamily="34" charset="0"/>
                  <a:ea typeface="+mn-ea"/>
                  <a:cs typeface="+mn-cs"/>
                </a:rPr>
                <a:t>0</a:t>
              </a:r>
              <a:r>
                <a:rPr lang="de-CH" sz="900" b="1" kern="1200" dirty="0">
                  <a:latin typeface="Verdana"/>
                  <a:ea typeface="+mn-ea"/>
                  <a:cs typeface="+mn-cs"/>
                </a:rPr>
                <a:t> USD/</a:t>
              </a:r>
              <a:r>
                <a:rPr lang="de-CH" sz="900" b="1" kern="1200" dirty="0" err="1">
                  <a:latin typeface="Verdana"/>
                  <a:ea typeface="+mn-ea"/>
                  <a:cs typeface="+mn-cs"/>
                </a:rPr>
                <a:t>year</a:t>
              </a:r>
              <a:endParaRPr lang="de-CH" sz="900" b="1" kern="1200" dirty="0"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Pfeil nach unten 20">
              <a:extLst>
                <a:ext uri="{FF2B5EF4-FFF2-40B4-BE49-F238E27FC236}">
                  <a16:creationId xmlns:a16="http://schemas.microsoft.com/office/drawing/2014/main" id="{CBDDF6FB-85FD-F3FC-6A58-1AB371768228}"/>
                </a:ext>
              </a:extLst>
            </p:cNvPr>
            <p:cNvSpPr/>
            <p:nvPr/>
          </p:nvSpPr>
          <p:spPr>
            <a:xfrm>
              <a:off x="979815" y="3923373"/>
              <a:ext cx="457551" cy="4146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900" kern="1200">
                <a:solidFill>
                  <a:srgbClr val="FFFFFF"/>
                </a:solidFill>
                <a:latin typeface="Verdana"/>
              </a:endParaRP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E9186A3B-E005-0755-43D8-CB3EFCBED592}"/>
              </a:ext>
            </a:extLst>
          </p:cNvPr>
          <p:cNvGrpSpPr/>
          <p:nvPr/>
        </p:nvGrpSpPr>
        <p:grpSpPr>
          <a:xfrm>
            <a:off x="5702686" y="1006467"/>
            <a:ext cx="2298314" cy="725279"/>
            <a:chOff x="-336945" y="1648047"/>
            <a:chExt cx="3525065" cy="967039"/>
          </a:xfrm>
        </p:grpSpPr>
        <p:sp>
          <p:nvSpPr>
            <p:cNvPr id="61" name="Pfeil nach unten 1">
              <a:extLst>
                <a:ext uri="{FF2B5EF4-FFF2-40B4-BE49-F238E27FC236}">
                  <a16:creationId xmlns:a16="http://schemas.microsoft.com/office/drawing/2014/main" id="{465CA8E4-1A87-EAD1-0DE3-219F82227522}"/>
                </a:ext>
              </a:extLst>
            </p:cNvPr>
            <p:cNvSpPr/>
            <p:nvPr/>
          </p:nvSpPr>
          <p:spPr>
            <a:xfrm>
              <a:off x="736480" y="1648047"/>
              <a:ext cx="382772" cy="4146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90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888957EC-D7C5-7311-C7FE-1189BCD34D93}"/>
                </a:ext>
              </a:extLst>
            </p:cNvPr>
            <p:cNvSpPr txBox="1"/>
            <p:nvPr/>
          </p:nvSpPr>
          <p:spPr>
            <a:xfrm>
              <a:off x="-336945" y="2141937"/>
              <a:ext cx="3525065" cy="4731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de-CH" sz="900" kern="1200" dirty="0">
                  <a:latin typeface="Verdana"/>
                  <a:ea typeface="+mn-ea"/>
                  <a:cs typeface="+mn-cs"/>
                </a:rPr>
                <a:t>Definition </a:t>
              </a:r>
              <a:r>
                <a:rPr lang="de-CH" sz="900" kern="1200" dirty="0" err="1">
                  <a:latin typeface="Verdana"/>
                  <a:ea typeface="+mn-ea"/>
                  <a:cs typeface="+mn-cs"/>
                </a:rPr>
                <a:t>of</a:t>
              </a:r>
              <a:r>
                <a:rPr lang="de-CH" sz="900" kern="1200" dirty="0">
                  <a:latin typeface="Verdana"/>
                  <a:ea typeface="+mn-ea"/>
                  <a:cs typeface="+mn-cs"/>
                </a:rPr>
                <a:t> Risk: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de-CH" sz="900" kern="1200" dirty="0" err="1">
                  <a:latin typeface="Verdana" pitchFamily="34" charset="0"/>
                  <a:ea typeface="+mn-ea"/>
                  <a:cs typeface="+mn-cs"/>
                </a:rPr>
                <a:t>Expected</a:t>
              </a:r>
              <a:r>
                <a:rPr lang="de-CH" sz="900" kern="1200" dirty="0"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de-CH" sz="900" kern="1200" dirty="0" err="1">
                  <a:latin typeface="Verdana" pitchFamily="34" charset="0"/>
                  <a:ea typeface="+mn-ea"/>
                  <a:cs typeface="+mn-cs"/>
                </a:rPr>
                <a:t>damage</a:t>
              </a:r>
              <a:r>
                <a:rPr lang="de-CH" sz="900" kern="1200" dirty="0">
                  <a:latin typeface="Verdana" pitchFamily="34" charset="0"/>
                  <a:ea typeface="+mn-ea"/>
                  <a:cs typeface="+mn-cs"/>
                </a:rPr>
                <a:t> per </a:t>
              </a:r>
              <a:r>
                <a:rPr lang="de-CH" sz="900" kern="1200" dirty="0" err="1">
                  <a:latin typeface="Verdana" pitchFamily="34" charset="0"/>
                  <a:ea typeface="+mn-ea"/>
                  <a:cs typeface="+mn-cs"/>
                </a:rPr>
                <a:t>year</a:t>
              </a:r>
              <a:r>
                <a:rPr lang="de-CH" sz="900" kern="1200" dirty="0">
                  <a:latin typeface="Verdana" pitchFamily="34" charset="0"/>
                  <a:ea typeface="+mn-ea"/>
                  <a:cs typeface="+mn-cs"/>
                </a:rPr>
                <a:t> [USD/y]</a:t>
              </a:r>
              <a:endParaRPr lang="de-CH" sz="900" b="1" kern="1200" dirty="0"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3" name="Textfeld 62">
            <a:extLst>
              <a:ext uri="{FF2B5EF4-FFF2-40B4-BE49-F238E27FC236}">
                <a16:creationId xmlns:a16="http://schemas.microsoft.com/office/drawing/2014/main" id="{7045DC55-28DD-106C-B44A-0945842F1F62}"/>
              </a:ext>
            </a:extLst>
          </p:cNvPr>
          <p:cNvSpPr txBox="1"/>
          <p:nvPr/>
        </p:nvSpPr>
        <p:spPr>
          <a:xfrm>
            <a:off x="5721861" y="614910"/>
            <a:ext cx="2279140" cy="35486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CH" sz="900" kern="1200" dirty="0" err="1">
                <a:latin typeface="Verdana" pitchFamily="34" charset="0"/>
                <a:ea typeface="+mn-ea"/>
                <a:cs typeface="+mn-cs"/>
              </a:rPr>
              <a:t>Expected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00" kern="1200" dirty="0" err="1">
                <a:latin typeface="Verdana" pitchFamily="34" charset="0"/>
                <a:ea typeface="+mn-ea"/>
                <a:cs typeface="+mn-cs"/>
              </a:rPr>
              <a:t>damage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5 * 1.000 USD * </a:t>
            </a:r>
            <a:r>
              <a:rPr lang="de-CH" sz="900" b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0.5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 = 2.500 USD</a:t>
            </a: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77DE02D2-D104-8879-1E2E-0B69DC9FC626}"/>
              </a:ext>
            </a:extLst>
          </p:cNvPr>
          <p:cNvGrpSpPr/>
          <p:nvPr/>
        </p:nvGrpSpPr>
        <p:grpSpPr>
          <a:xfrm>
            <a:off x="5707696" y="1799727"/>
            <a:ext cx="2169240" cy="627736"/>
            <a:chOff x="-410345" y="2823131"/>
            <a:chExt cx="4224789" cy="836981"/>
          </a:xfrm>
        </p:grpSpPr>
        <p:sp>
          <p:nvSpPr>
            <p:cNvPr id="65" name="Pfeil nach unten 19">
              <a:extLst>
                <a:ext uri="{FF2B5EF4-FFF2-40B4-BE49-F238E27FC236}">
                  <a16:creationId xmlns:a16="http://schemas.microsoft.com/office/drawing/2014/main" id="{43072F52-54AE-005D-11EE-C515F8EC04D5}"/>
                </a:ext>
              </a:extLst>
            </p:cNvPr>
            <p:cNvSpPr/>
            <p:nvPr/>
          </p:nvSpPr>
          <p:spPr>
            <a:xfrm>
              <a:off x="981740" y="2823131"/>
              <a:ext cx="434410" cy="4146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90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6C518750-926B-7A42-14B7-CC3F244BAE8F}"/>
                </a:ext>
              </a:extLst>
            </p:cNvPr>
            <p:cNvSpPr txBox="1"/>
            <p:nvPr/>
          </p:nvSpPr>
          <p:spPr>
            <a:xfrm>
              <a:off x="-410345" y="3390451"/>
              <a:ext cx="4224789" cy="26966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de-CH" sz="900" kern="1200" dirty="0">
                  <a:latin typeface="Verdana"/>
                  <a:ea typeface="+mn-ea"/>
                  <a:cs typeface="+mn-cs"/>
                </a:rPr>
                <a:t>Wolf </a:t>
              </a:r>
              <a:r>
                <a:rPr lang="de-CH" sz="900" kern="1200" dirty="0" err="1">
                  <a:latin typeface="Verdana"/>
                  <a:ea typeface="+mn-ea"/>
                  <a:cs typeface="+mn-cs"/>
                </a:rPr>
                <a:t>appears</a:t>
              </a:r>
              <a:r>
                <a:rPr lang="de-CH" sz="900" kern="1200" dirty="0">
                  <a:latin typeface="Verdana"/>
                  <a:ea typeface="+mn-ea"/>
                  <a:cs typeface="+mn-cs"/>
                </a:rPr>
                <a:t> </a:t>
              </a:r>
              <a:r>
                <a:rPr lang="de-CH" sz="900" kern="1200" dirty="0" err="1">
                  <a:latin typeface="Verdana"/>
                  <a:ea typeface="+mn-ea"/>
                  <a:cs typeface="+mn-cs"/>
                </a:rPr>
                <a:t>every</a:t>
              </a:r>
              <a:r>
                <a:rPr lang="de-CH" sz="900" kern="1200" dirty="0">
                  <a:latin typeface="Verdana"/>
                  <a:ea typeface="+mn-ea"/>
                  <a:cs typeface="+mn-cs"/>
                </a:rPr>
                <a:t> 10 </a:t>
              </a:r>
              <a:r>
                <a:rPr lang="de-CH" sz="900" kern="1200" dirty="0" err="1">
                  <a:latin typeface="Verdana"/>
                  <a:ea typeface="+mn-ea"/>
                  <a:cs typeface="+mn-cs"/>
                </a:rPr>
                <a:t>years</a:t>
              </a:r>
              <a:endParaRPr lang="de-CH" sz="900" kern="1200" dirty="0"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9D18544C-8802-B46F-594C-2D8DCFA7F9D9}"/>
              </a:ext>
            </a:extLst>
          </p:cNvPr>
          <p:cNvSpPr txBox="1"/>
          <p:nvPr/>
        </p:nvSpPr>
        <p:spPr>
          <a:xfrm>
            <a:off x="5643142" y="3422526"/>
            <a:ext cx="235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Risk </a:t>
            </a:r>
            <a:r>
              <a:rPr lang="de-CH" sz="900" kern="1200" dirty="0" err="1">
                <a:latin typeface="Verdana" pitchFamily="34" charset="0"/>
                <a:ea typeface="+mn-ea"/>
                <a:cs typeface="+mn-cs"/>
              </a:rPr>
              <a:t>with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00" kern="1200" dirty="0" err="1">
                <a:latin typeface="Verdana" pitchFamily="34" charset="0"/>
                <a:ea typeface="+mn-ea"/>
                <a:cs typeface="+mn-cs"/>
              </a:rPr>
              <a:t>mitigation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00" kern="1200" dirty="0" err="1">
                <a:latin typeface="Verdana" pitchFamily="34" charset="0"/>
                <a:ea typeface="+mn-ea"/>
                <a:cs typeface="+mn-cs"/>
              </a:rPr>
              <a:t>measure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(2 additional </a:t>
            </a:r>
            <a:r>
              <a:rPr lang="de-CH" sz="900" kern="1200" dirty="0" err="1">
                <a:latin typeface="Verdana" pitchFamily="34" charset="0"/>
                <a:ea typeface="+mn-ea"/>
                <a:cs typeface="+mn-cs"/>
              </a:rPr>
              <a:t>paths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6415BF1D-CA49-C654-B448-D78D0C5E9348}"/>
              </a:ext>
            </a:extLst>
          </p:cNvPr>
          <p:cNvSpPr txBox="1"/>
          <p:nvPr/>
        </p:nvSpPr>
        <p:spPr>
          <a:xfrm>
            <a:off x="5641998" y="4001581"/>
            <a:ext cx="235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5 * 1.000 USD/10 * </a:t>
            </a:r>
            <a:r>
              <a:rPr lang="de-CH" sz="900" b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0.25 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= 125 USD/</a:t>
            </a:r>
            <a:r>
              <a:rPr lang="de-CH" sz="900" kern="1200" dirty="0" err="1">
                <a:latin typeface="Verdana" pitchFamily="34" charset="0"/>
                <a:ea typeface="+mn-ea"/>
                <a:cs typeface="+mn-cs"/>
              </a:rPr>
              <a:t>year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50725BCF-A265-B5F7-47DC-EE00D166B06A}"/>
              </a:ext>
            </a:extLst>
          </p:cNvPr>
          <p:cNvSpPr txBox="1"/>
          <p:nvPr/>
        </p:nvSpPr>
        <p:spPr>
          <a:xfrm>
            <a:off x="5698934" y="4459196"/>
            <a:ext cx="2275391" cy="35486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Risk </a:t>
            </a:r>
            <a:r>
              <a:rPr lang="de-CH" sz="900" kern="1200" dirty="0" err="1">
                <a:latin typeface="Verdana" pitchFamily="34" charset="0"/>
                <a:ea typeface="+mn-ea"/>
                <a:cs typeface="+mn-cs"/>
              </a:rPr>
              <a:t>reduction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00" b="1" kern="1200" dirty="0">
                <a:latin typeface="Verdana" pitchFamily="34" charset="0"/>
                <a:ea typeface="+mn-ea"/>
                <a:cs typeface="+mn-cs"/>
              </a:rPr>
              <a:t>(</a:t>
            </a:r>
            <a:r>
              <a:rPr lang="de-CH" sz="900" b="1" kern="1200" dirty="0" err="1">
                <a:latin typeface="Verdana" pitchFamily="34" charset="0"/>
                <a:ea typeface="+mn-ea"/>
                <a:cs typeface="+mn-cs"/>
              </a:rPr>
              <a:t>benefit</a:t>
            </a:r>
            <a:r>
              <a:rPr lang="de-CH" sz="900" b="1" kern="1200" dirty="0">
                <a:latin typeface="Verdana" pitchFamily="34" charset="0"/>
                <a:ea typeface="+mn-ea"/>
                <a:cs typeface="+mn-cs"/>
              </a:rPr>
              <a:t>)</a:t>
            </a:r>
            <a:r>
              <a:rPr lang="de-CH" sz="900" kern="1200" dirty="0">
                <a:latin typeface="Verdana" pitchFamily="34" charset="0"/>
                <a:ea typeface="+mn-ea"/>
                <a:cs typeface="+mn-cs"/>
              </a:rPr>
              <a:t>: 125 USD/y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95A92EA7-B375-D89F-CAB1-AE4586F83229}"/>
              </a:ext>
            </a:extLst>
          </p:cNvPr>
          <p:cNvSpPr txBox="1"/>
          <p:nvPr/>
        </p:nvSpPr>
        <p:spPr>
          <a:xfrm>
            <a:off x="1170571" y="855967"/>
            <a:ext cx="2239463" cy="35486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CH" sz="975" b="1" kern="1200" dirty="0" err="1">
                <a:solidFill>
                  <a:srgbClr val="00B050"/>
                </a:solidFill>
                <a:latin typeface="Verdana"/>
                <a:ea typeface="+mn-ea"/>
                <a:cs typeface="+mn-cs"/>
              </a:rPr>
              <a:t>probability</a:t>
            </a:r>
            <a:r>
              <a:rPr lang="de-CH" sz="975" b="1" kern="1200" dirty="0">
                <a:solidFill>
                  <a:srgbClr val="00B050"/>
                </a:solidFill>
                <a:latin typeface="Verdana"/>
                <a:ea typeface="+mn-ea"/>
                <a:cs typeface="+mn-cs"/>
              </a:rPr>
              <a:t> </a:t>
            </a:r>
            <a:r>
              <a:rPr lang="de-CH" sz="975" b="1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to</a:t>
            </a:r>
            <a:r>
              <a:rPr lang="de-CH" sz="975" b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 die</a:t>
            </a:r>
            <a:r>
              <a:rPr lang="fr-CH" sz="975" b="1" kern="1200" dirty="0">
                <a:solidFill>
                  <a:srgbClr val="00B050"/>
                </a:solidFill>
                <a:latin typeface="Verdana"/>
                <a:ea typeface="+mn-ea"/>
                <a:cs typeface="+mn-cs"/>
                <a:sym typeface="Wingdings" panose="05000000000000000000" pitchFamily="2" charset="2"/>
              </a:rPr>
              <a:t> = </a:t>
            </a:r>
            <a:r>
              <a:rPr lang="fr-CH" sz="975" b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0.5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fr-CH" sz="90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(</a:t>
            </a:r>
            <a:r>
              <a:rPr lang="fr-CH" sz="90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depends</a:t>
            </a:r>
            <a:r>
              <a:rPr lang="fr-CH" sz="90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 on </a:t>
            </a:r>
            <a:r>
              <a:rPr lang="fr-CH" sz="90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amount</a:t>
            </a:r>
            <a:r>
              <a:rPr lang="fr-CH" sz="90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 of </a:t>
            </a:r>
            <a:r>
              <a:rPr lang="fr-CH" sz="90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path</a:t>
            </a:r>
            <a:r>
              <a:rPr lang="fr-CH" sz="90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 options)</a:t>
            </a:r>
            <a:endParaRPr lang="de-CH" sz="900" kern="1200" dirty="0">
              <a:solidFill>
                <a:srgbClr val="00B050"/>
              </a:solidFill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93426183-FA31-1727-4AA1-DDA3F59996E7}"/>
              </a:ext>
            </a:extLst>
          </p:cNvPr>
          <p:cNvGrpSpPr/>
          <p:nvPr/>
        </p:nvGrpSpPr>
        <p:grpSpPr>
          <a:xfrm>
            <a:off x="2554553" y="785678"/>
            <a:ext cx="761460" cy="266001"/>
            <a:chOff x="1882070" y="1047570"/>
            <a:chExt cx="1015280" cy="354668"/>
          </a:xfrm>
        </p:grpSpPr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AF88389F-C865-6A24-7464-D59B76CBD1F6}"/>
                </a:ext>
              </a:extLst>
            </p:cNvPr>
            <p:cNvCxnSpPr>
              <a:cxnSpLocks/>
            </p:cNvCxnSpPr>
            <p:nvPr/>
          </p:nvCxnSpPr>
          <p:spPr>
            <a:xfrm>
              <a:off x="1882070" y="1047570"/>
              <a:ext cx="379912" cy="34484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B58B01E2-708B-9AE8-A872-09169228C4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5755" y="1058821"/>
              <a:ext cx="329593" cy="32233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17C7E252-3F63-B45F-FAB7-1C25E13EEDB5}"/>
                </a:ext>
              </a:extLst>
            </p:cNvPr>
            <p:cNvSpPr/>
            <p:nvPr/>
          </p:nvSpPr>
          <p:spPr>
            <a:xfrm>
              <a:off x="2159660" y="1062764"/>
              <a:ext cx="737690" cy="3394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de-DE" sz="975" b="1" kern="1200" dirty="0">
                  <a:solidFill>
                    <a:srgbClr val="00B050"/>
                  </a:solidFill>
                  <a:latin typeface="Verdana"/>
                </a:rPr>
                <a:t>0.25</a:t>
              </a:r>
              <a:endParaRPr lang="de-CH" sz="975" b="1" kern="1200" dirty="0">
                <a:solidFill>
                  <a:srgbClr val="00B05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0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3" grpId="0" animBg="1"/>
      <p:bldP spid="67" grpId="0"/>
      <p:bldP spid="68" grpId="0"/>
      <p:bldP spid="69" grpId="0" animBg="1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143001" y="568348"/>
            <a:ext cx="6456217" cy="379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893499" y="3565824"/>
            <a:ext cx="2771513" cy="6895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Cost</a:t>
            </a: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of</a:t>
            </a: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mitigation</a:t>
            </a: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measure</a:t>
            </a: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: 2.000 $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Lifespan</a:t>
            </a: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of</a:t>
            </a: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new</a:t>
            </a: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paths</a:t>
            </a: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: 25 </a:t>
            </a: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years</a:t>
            </a:r>
            <a:endParaRPr lang="de-CH" sz="975" kern="1200" dirty="0">
              <a:latin typeface="Verdana" pitchFamily="34" charset="0"/>
              <a:ea typeface="+mn-ea"/>
              <a:cs typeface="+mn-cs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CH" sz="975" b="1" kern="1200" dirty="0" err="1">
                <a:latin typeface="Verdana" pitchFamily="34" charset="0"/>
                <a:ea typeface="+mn-ea"/>
                <a:cs typeface="+mn-cs"/>
              </a:rPr>
              <a:t>Cost</a:t>
            </a:r>
            <a:r>
              <a:rPr lang="de-CH" sz="975" b="1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75" b="1" kern="1200" dirty="0" err="1">
                <a:latin typeface="Verdana" pitchFamily="34" charset="0"/>
                <a:ea typeface="+mn-ea"/>
                <a:cs typeface="+mn-cs"/>
              </a:rPr>
              <a:t>of</a:t>
            </a:r>
            <a:r>
              <a:rPr lang="de-CH" sz="975" b="1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975" b="1" kern="1200" dirty="0" err="1">
                <a:latin typeface="Verdana" pitchFamily="34" charset="0"/>
                <a:ea typeface="+mn-ea"/>
                <a:cs typeface="+mn-cs"/>
              </a:rPr>
              <a:t>measure</a:t>
            </a:r>
            <a:r>
              <a:rPr lang="de-CH" sz="975" b="1" kern="1200" dirty="0">
                <a:latin typeface="Verdana" pitchFamily="34" charset="0"/>
                <a:ea typeface="+mn-ea"/>
                <a:cs typeface="+mn-cs"/>
              </a:rPr>
              <a:t>: 80 USD/</a:t>
            </a:r>
            <a:r>
              <a:rPr lang="de-CH" sz="975" b="1" kern="1200" dirty="0" err="1">
                <a:latin typeface="Verdana" pitchFamily="34" charset="0"/>
                <a:ea typeface="+mn-ea"/>
                <a:cs typeface="+mn-cs"/>
              </a:rPr>
              <a:t>year</a:t>
            </a:r>
            <a:endParaRPr lang="de-CH" sz="975" b="1" kern="1200" dirty="0">
              <a:latin typeface="Verdana" pitchFamily="34" charset="0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endParaRPr lang="de-CH" sz="1050" b="1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1186126" y="82294"/>
            <a:ext cx="5215382" cy="48605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de-CH" sz="1800" b="1" kern="1200" dirty="0">
                <a:solidFill>
                  <a:srgbClr val="808080"/>
                </a:solidFill>
                <a:latin typeface="Verdana" pitchFamily="34" charset="0"/>
                <a:ea typeface="+mn-ea"/>
                <a:cs typeface="+mn-cs"/>
              </a:rPr>
              <a:t>Risk Concept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38" y="696331"/>
            <a:ext cx="4235041" cy="2530195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2976196" y="4035739"/>
            <a:ext cx="3313757" cy="707658"/>
            <a:chOff x="1240646" y="5667312"/>
            <a:chExt cx="3331354" cy="943544"/>
          </a:xfrm>
        </p:grpSpPr>
        <p:sp>
          <p:nvSpPr>
            <p:cNvPr id="16" name="Textfeld 15"/>
            <p:cNvSpPr txBox="1"/>
            <p:nvPr/>
          </p:nvSpPr>
          <p:spPr>
            <a:xfrm>
              <a:off x="1518489" y="6195674"/>
              <a:ext cx="2862784" cy="41518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de-CH" sz="1200" b="1" kern="1200" dirty="0">
                  <a:latin typeface="Verdana" pitchFamily="34" charset="0"/>
                  <a:ea typeface="+mn-ea"/>
                  <a:cs typeface="+mn-cs"/>
                </a:rPr>
                <a:t>Benefit-</a:t>
              </a:r>
              <a:r>
                <a:rPr lang="de-CH" sz="1200" b="1" kern="1200" dirty="0" err="1">
                  <a:latin typeface="Verdana" pitchFamily="34" charset="0"/>
                  <a:ea typeface="+mn-ea"/>
                  <a:cs typeface="+mn-cs"/>
                </a:rPr>
                <a:t>cost</a:t>
              </a:r>
              <a:r>
                <a:rPr lang="de-CH" sz="1200" b="1" kern="1200" dirty="0"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de-CH" sz="1200" b="1" kern="1200" dirty="0" err="1">
                  <a:latin typeface="Verdana" pitchFamily="34" charset="0"/>
                  <a:ea typeface="+mn-ea"/>
                  <a:cs typeface="+mn-cs"/>
                </a:rPr>
                <a:t>relation</a:t>
              </a:r>
              <a:r>
                <a:rPr lang="de-CH" sz="1200" b="1" kern="1200" dirty="0">
                  <a:latin typeface="Verdana" pitchFamily="34" charset="0"/>
                  <a:ea typeface="+mn-ea"/>
                  <a:cs typeface="+mn-cs"/>
                </a:rPr>
                <a:t>: </a:t>
              </a:r>
              <a:r>
                <a:rPr lang="de-CH" sz="1200" b="1" kern="1200" dirty="0">
                  <a:latin typeface="Verdana" pitchFamily="34" charset="0"/>
                  <a:ea typeface="+mn-ea"/>
                  <a:cs typeface="+mn-cs"/>
                  <a:sym typeface="Wingdings" pitchFamily="2" charset="2"/>
                </a:rPr>
                <a:t>1.6</a:t>
              </a:r>
              <a:endParaRPr lang="de-CH" sz="1200" b="1" kern="1200" dirty="0"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Geschweifte Klammer links 5"/>
            <p:cNvSpPr/>
            <p:nvPr/>
          </p:nvSpPr>
          <p:spPr>
            <a:xfrm rot="16200000">
              <a:off x="2704343" y="4203615"/>
              <a:ext cx="403959" cy="333135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000000"/>
                </a:solidFill>
                <a:latin typeface="Verdana"/>
              </a:endParaRP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91"/>
          <a:stretch/>
        </p:blipFill>
        <p:spPr>
          <a:xfrm>
            <a:off x="6289271" y="4146993"/>
            <a:ext cx="655314" cy="63374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294345" y="3555723"/>
            <a:ext cx="1672728" cy="35486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Risk </a:t>
            </a:r>
            <a:r>
              <a:rPr lang="de-CH" sz="975" kern="1200" dirty="0" err="1">
                <a:latin typeface="Verdana" pitchFamily="34" charset="0"/>
                <a:ea typeface="+mn-ea"/>
                <a:cs typeface="+mn-cs"/>
              </a:rPr>
              <a:t>reduction</a:t>
            </a:r>
            <a:r>
              <a:rPr lang="de-CH" sz="975" kern="1200" dirty="0"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CH" sz="975" b="1" kern="1200" dirty="0">
                <a:latin typeface="Verdana" pitchFamily="34" charset="0"/>
                <a:ea typeface="+mn-ea"/>
                <a:cs typeface="+mn-cs"/>
              </a:rPr>
              <a:t>(</a:t>
            </a:r>
            <a:r>
              <a:rPr lang="de-CH" sz="975" b="1" kern="1200" dirty="0" err="1">
                <a:latin typeface="Verdana" pitchFamily="34" charset="0"/>
                <a:ea typeface="+mn-ea"/>
                <a:cs typeface="+mn-cs"/>
              </a:rPr>
              <a:t>benefit</a:t>
            </a:r>
            <a:r>
              <a:rPr lang="de-CH" sz="975" b="1" kern="1200" dirty="0">
                <a:latin typeface="Verdana" pitchFamily="34" charset="0"/>
                <a:ea typeface="+mn-ea"/>
                <a:cs typeface="+mn-cs"/>
              </a:rPr>
              <a:t>): 125 USD/</a:t>
            </a:r>
            <a:r>
              <a:rPr lang="de-CH" sz="975" b="1" kern="1200" dirty="0" err="1">
                <a:latin typeface="Verdana" pitchFamily="34" charset="0"/>
                <a:ea typeface="+mn-ea"/>
                <a:cs typeface="+mn-cs"/>
              </a:rPr>
              <a:t>year</a:t>
            </a:r>
            <a:endParaRPr lang="de-CH" sz="975" b="1" kern="1200" dirty="0">
              <a:latin typeface="Verdana" pitchFamily="34" charset="0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endParaRPr lang="de-CH" sz="1050" b="1" kern="1200" dirty="0"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9EAF049-DFAE-180C-2B04-0EAA64A0F79B}"/>
              </a:ext>
            </a:extLst>
          </p:cNvPr>
          <p:cNvGrpSpPr/>
          <p:nvPr/>
        </p:nvGrpSpPr>
        <p:grpSpPr>
          <a:xfrm>
            <a:off x="5180048" y="1497901"/>
            <a:ext cx="1729001" cy="1448959"/>
            <a:chOff x="5382731" y="1757502"/>
            <a:chExt cx="2305334" cy="193194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4394364-00FA-6134-CA3D-C93C1079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2731" y="1757502"/>
              <a:ext cx="2136655" cy="193194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2385D5B-B8A2-C549-D529-8594C22B229C}"/>
                </a:ext>
              </a:extLst>
            </p:cNvPr>
            <p:cNvSpPr/>
            <p:nvPr/>
          </p:nvSpPr>
          <p:spPr>
            <a:xfrm>
              <a:off x="6462947" y="1757502"/>
              <a:ext cx="1225118" cy="817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279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186126" y="82294"/>
            <a:ext cx="5215382" cy="48605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de-CH" sz="1800" b="1" kern="1200" dirty="0">
                <a:solidFill>
                  <a:srgbClr val="808080"/>
                </a:solidFill>
                <a:latin typeface="Verdana"/>
                <a:ea typeface="+mn-ea"/>
                <a:cs typeface="+mn-cs"/>
              </a:rPr>
              <a:t>Risk Concept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84" y="927771"/>
            <a:ext cx="880390" cy="880390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1198646" y="528476"/>
            <a:ext cx="673374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CH" sz="1125" b="1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Probability</a:t>
            </a:r>
            <a:r>
              <a:rPr lang="fr-CH" sz="1125" b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 to </a:t>
            </a:r>
            <a:r>
              <a:rPr lang="fr-CH" sz="1125" b="1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suffer</a:t>
            </a:r>
            <a:r>
              <a:rPr lang="fr-CH" sz="1125" b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 damages (Life, Asset, </a:t>
            </a:r>
            <a:r>
              <a:rPr lang="fr-CH" sz="1125" b="1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Livelihood</a:t>
            </a:r>
            <a:r>
              <a:rPr lang="fr-CH" sz="1125" b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)</a:t>
            </a:r>
            <a:endParaRPr lang="de-CH" sz="1125" b="1" kern="1200" dirty="0">
              <a:solidFill>
                <a:srgbClr val="00B050"/>
              </a:solidFill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1546909" y="2079425"/>
            <a:ext cx="2466882" cy="1531637"/>
            <a:chOff x="417318" y="2910912"/>
            <a:chExt cx="3289176" cy="2042182"/>
          </a:xfrm>
        </p:grpSpPr>
        <p:sp>
          <p:nvSpPr>
            <p:cNvPr id="21" name="Textfeld 20"/>
            <p:cNvSpPr txBox="1"/>
            <p:nvPr/>
          </p:nvSpPr>
          <p:spPr>
            <a:xfrm>
              <a:off x="417318" y="2910912"/>
              <a:ext cx="3289176" cy="4731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de-CH" sz="1125" b="1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Probability</a:t>
              </a:r>
              <a:r>
                <a:rPr lang="de-CH" sz="1125" b="1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de-CH" sz="1125" b="1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to</a:t>
              </a:r>
              <a:r>
                <a:rPr lang="de-CH" sz="1125" b="1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 die (</a:t>
              </a:r>
              <a:r>
                <a:rPr lang="de-CH" sz="1125" b="1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Mortality</a:t>
              </a:r>
              <a:r>
                <a:rPr lang="de-CH" sz="1125" b="1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)</a:t>
              </a:r>
              <a:r>
                <a:rPr lang="de-CH" sz="1125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:</a:t>
              </a:r>
            </a:p>
            <a:p>
              <a:pPr marL="214313" indent="-214313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FontTx/>
                <a:buChar char="-"/>
              </a:pPr>
              <a:endParaRPr lang="de-CH" sz="120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de-CH" sz="120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de-CH" sz="120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endParaRPr>
            </a:p>
          </p:txBody>
        </p:sp>
        <p:sp>
          <p:nvSpPr>
            <p:cNvPr id="6" name="Pfeil nach unten 5"/>
            <p:cNvSpPr/>
            <p:nvPr/>
          </p:nvSpPr>
          <p:spPr>
            <a:xfrm>
              <a:off x="1664477" y="4040935"/>
              <a:ext cx="247580" cy="4221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20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92669" y="4583762"/>
              <a:ext cx="1979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de-CH" sz="1200" b="1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0.5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1546908" y="2283000"/>
            <a:ext cx="20564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FontTx/>
              <a:buChar char="-"/>
            </a:pPr>
            <a:r>
              <a:rPr lang="de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Type </a:t>
            </a:r>
            <a:r>
              <a:rPr lang="de-CH" sz="105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of</a:t>
            </a:r>
            <a:r>
              <a:rPr lang="de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de-CH" sz="105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hazard</a:t>
            </a:r>
            <a:r>
              <a:rPr lang="de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 (wolf)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FontTx/>
              <a:buChar char="-"/>
            </a:pPr>
            <a:r>
              <a:rPr lang="de-CH" sz="105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Bite</a:t>
            </a:r>
            <a:r>
              <a:rPr lang="de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de-CH" sz="105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intensity</a:t>
            </a:r>
            <a:endParaRPr lang="de-CH" sz="1050" kern="1200" dirty="0">
              <a:solidFill>
                <a:srgbClr val="00B050"/>
              </a:solidFill>
              <a:latin typeface="Verdana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FontTx/>
              <a:buChar char="-"/>
            </a:pPr>
            <a:r>
              <a:rPr lang="de-CH" sz="105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Number</a:t>
            </a:r>
            <a:r>
              <a:rPr lang="de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de-CH" sz="105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of</a:t>
            </a:r>
            <a:r>
              <a:rPr lang="de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de-CH" sz="105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way</a:t>
            </a:r>
            <a:r>
              <a:rPr lang="de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de-CH" sz="1050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  <a:sym typeface="Wingdings" panose="05000000000000000000" pitchFamily="2" charset="2"/>
              </a:rPr>
              <a:t>options</a:t>
            </a:r>
            <a:endParaRPr lang="de-CH" sz="1050" kern="1200" dirty="0">
              <a:solidFill>
                <a:srgbClr val="00B050"/>
              </a:solidFill>
              <a:latin typeface="Verdana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 dirty="0"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5D7640D-7A5D-CBC2-8F12-954DE33CAAA5}"/>
              </a:ext>
            </a:extLst>
          </p:cNvPr>
          <p:cNvGrpSpPr/>
          <p:nvPr/>
        </p:nvGrpSpPr>
        <p:grpSpPr>
          <a:xfrm>
            <a:off x="4493312" y="781774"/>
            <a:ext cx="3558735" cy="3390815"/>
            <a:chOff x="4467083" y="1042365"/>
            <a:chExt cx="4744980" cy="4521086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4467083" y="4488461"/>
              <a:ext cx="4744980" cy="1074990"/>
              <a:chOff x="3953756" y="4723944"/>
              <a:chExt cx="4239752" cy="1074990"/>
            </a:xfrm>
          </p:grpSpPr>
          <p:sp>
            <p:nvSpPr>
              <p:cNvPr id="36" name="Textfeld 35"/>
              <p:cNvSpPr txBox="1"/>
              <p:nvPr/>
            </p:nvSpPr>
            <p:spPr>
              <a:xfrm>
                <a:off x="3953756" y="4723944"/>
                <a:ext cx="34527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fr-CH" sz="1050" b="1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Probability</a:t>
                </a:r>
                <a:r>
                  <a:rPr lang="fr-CH" sz="1050" b="1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 of </a:t>
                </a:r>
                <a:r>
                  <a:rPr lang="fr-CH" sz="1050" b="1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loss</a:t>
                </a:r>
                <a:r>
                  <a:rPr lang="fr-CH" sz="1050" b="1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 of assets:</a:t>
                </a:r>
                <a:endParaRPr lang="de-CH" sz="1050" b="1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4010234" y="5029493"/>
                <a:ext cx="418327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8588" indent="-128588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Char char="-"/>
                </a:pPr>
                <a:r>
                  <a:rPr lang="fr-CH" sz="1050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Type of </a:t>
                </a:r>
                <a:r>
                  <a:rPr lang="fr-CH" sz="1050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hazard</a:t>
                </a:r>
                <a:endParaRPr lang="fr-CH" sz="1050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endParaRPr>
              </a:p>
              <a:p>
                <a:pPr marL="128588" indent="-128588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Char char="-"/>
                </a:pPr>
                <a:r>
                  <a:rPr lang="fr-CH" sz="1050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Flow </a:t>
                </a:r>
                <a:r>
                  <a:rPr lang="fr-CH" sz="1050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intensity</a:t>
                </a:r>
                <a:endParaRPr lang="fr-CH" sz="1050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endParaRPr>
              </a:p>
              <a:p>
                <a:pPr marL="128588" indent="-128588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Char char="-"/>
                </a:pPr>
                <a:r>
                  <a:rPr lang="fr-CH" sz="1050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Physical </a:t>
                </a:r>
                <a:r>
                  <a:rPr lang="fr-CH" sz="1050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vulnerability</a:t>
                </a:r>
                <a:r>
                  <a:rPr lang="fr-CH" sz="1050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 of building</a:t>
                </a:r>
                <a:endParaRPr lang="de-CH" sz="1050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4" descr="Main Doors Clip Art Illustrations, Royalty-Free Vector Graphics &amp; Clip ...">
              <a:extLst>
                <a:ext uri="{FF2B5EF4-FFF2-40B4-BE49-F238E27FC236}">
                  <a16:creationId xmlns:a16="http://schemas.microsoft.com/office/drawing/2014/main" id="{DCC5CA30-F400-581B-7875-8B28FD64C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3" t="20837" r="16576" b="22169"/>
            <a:stretch/>
          </p:blipFill>
          <p:spPr bwMode="auto">
            <a:xfrm>
              <a:off x="6660030" y="1042365"/>
              <a:ext cx="1314593" cy="127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Dog silhouette isolated on white background Vector Image">
            <a:extLst>
              <a:ext uri="{FF2B5EF4-FFF2-40B4-BE49-F238E27FC236}">
                <a16:creationId xmlns:a16="http://schemas.microsoft.com/office/drawing/2014/main" id="{C29E65D0-C1EB-E74F-CF40-CBBCA25E0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8058" r="14601" b="15280"/>
          <a:stretch/>
        </p:blipFill>
        <p:spPr bwMode="auto">
          <a:xfrm>
            <a:off x="1613112" y="896000"/>
            <a:ext cx="1075891" cy="107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326CC84-D959-65E6-BD85-E1685131A22F}"/>
              </a:ext>
            </a:extLst>
          </p:cNvPr>
          <p:cNvGrpSpPr/>
          <p:nvPr/>
        </p:nvGrpSpPr>
        <p:grpSpPr>
          <a:xfrm>
            <a:off x="4231911" y="847863"/>
            <a:ext cx="3601630" cy="1848462"/>
            <a:chOff x="4426896" y="1130484"/>
            <a:chExt cx="4802173" cy="2464616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4456795" y="2397019"/>
              <a:ext cx="4772274" cy="1198081"/>
              <a:chOff x="5211716" y="2513977"/>
              <a:chExt cx="4488626" cy="1198081"/>
            </a:xfrm>
          </p:grpSpPr>
          <p:sp>
            <p:nvSpPr>
              <p:cNvPr id="37" name="Textfeld 36"/>
              <p:cNvSpPr txBox="1"/>
              <p:nvPr/>
            </p:nvSpPr>
            <p:spPr>
              <a:xfrm>
                <a:off x="5634612" y="2942617"/>
                <a:ext cx="406573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8588" indent="-128588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Char char="-"/>
                </a:pPr>
                <a:r>
                  <a:rPr lang="fr-CH" sz="1050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Type of </a:t>
                </a:r>
                <a:r>
                  <a:rPr lang="fr-CH" sz="1050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hazard</a:t>
                </a:r>
                <a:r>
                  <a:rPr lang="fr-CH" sz="1050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 (flood)</a:t>
                </a:r>
              </a:p>
              <a:p>
                <a:pPr marL="128588" indent="-128588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Char char="-"/>
                </a:pPr>
                <a:r>
                  <a:rPr lang="fr-CH" sz="1050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Flow </a:t>
                </a:r>
                <a:r>
                  <a:rPr lang="fr-CH" sz="1050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intensity</a:t>
                </a:r>
                <a:endParaRPr lang="fr-CH" sz="1050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endParaRPr>
              </a:p>
              <a:p>
                <a:pPr marL="128588" indent="-128588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Char char="-"/>
                </a:pPr>
                <a:r>
                  <a:rPr lang="fr-CH" sz="1050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Physical </a:t>
                </a:r>
                <a:r>
                  <a:rPr lang="fr-CH" sz="1050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vulnerability</a:t>
                </a:r>
                <a:r>
                  <a:rPr lang="fr-CH" sz="1050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 of building</a:t>
                </a: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5211716" y="2513977"/>
                <a:ext cx="3467759" cy="365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endParaRPr lang="de-CH" sz="1050" b="1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endParaRPr>
              </a:p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r>
                  <a:rPr lang="de-CH" sz="1050" b="1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Probability</a:t>
                </a:r>
                <a:r>
                  <a:rPr lang="de-CH" sz="1050" b="1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 </a:t>
                </a:r>
                <a:r>
                  <a:rPr lang="de-CH" sz="1050" b="1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to</a:t>
                </a:r>
                <a:r>
                  <a:rPr lang="de-CH" sz="1050" b="1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 die (</a:t>
                </a:r>
                <a:r>
                  <a:rPr lang="de-CH" sz="1050" b="1" kern="1200" dirty="0" err="1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Mortality</a:t>
                </a:r>
                <a:r>
                  <a:rPr lang="de-CH" sz="1050" b="1" kern="1200" dirty="0">
                    <a:solidFill>
                      <a:srgbClr val="00B050"/>
                    </a:solidFill>
                    <a:latin typeface="Verdana" pitchFamily="34" charset="0"/>
                    <a:ea typeface="+mn-ea"/>
                    <a:cs typeface="+mn-cs"/>
                  </a:rPr>
                  <a:t>):</a:t>
                </a:r>
              </a:p>
            </p:txBody>
          </p:sp>
        </p:grpSp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6" r="9525" b="59629"/>
            <a:stretch/>
          </p:blipFill>
          <p:spPr>
            <a:xfrm>
              <a:off x="4426896" y="1130484"/>
              <a:ext cx="1476048" cy="1116601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F63D0AD-87C5-FD3E-E413-CCF91432A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165" y="1135615"/>
              <a:ext cx="535627" cy="1173342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448358-7CBC-CE5A-565B-DF1FC46F5903}"/>
              </a:ext>
            </a:extLst>
          </p:cNvPr>
          <p:cNvGrpSpPr/>
          <p:nvPr/>
        </p:nvGrpSpPr>
        <p:grpSpPr>
          <a:xfrm>
            <a:off x="4574516" y="4184957"/>
            <a:ext cx="3582654" cy="736973"/>
            <a:chOff x="3925260" y="4917900"/>
            <a:chExt cx="4268248" cy="982630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4E4DC26D-F04C-0D3D-0FF9-7BC7F873724B}"/>
                </a:ext>
              </a:extLst>
            </p:cNvPr>
            <p:cNvSpPr txBox="1"/>
            <p:nvPr/>
          </p:nvSpPr>
          <p:spPr>
            <a:xfrm>
              <a:off x="3925260" y="4917900"/>
              <a:ext cx="3452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fr-CH" sz="1050" b="1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Probability</a:t>
              </a:r>
              <a:r>
                <a:rPr lang="fr-CH" sz="1050" b="1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 of </a:t>
              </a:r>
              <a:r>
                <a:rPr lang="fr-CH" sz="1050" b="1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loss</a:t>
              </a:r>
              <a:r>
                <a:rPr lang="fr-CH" sz="1050" b="1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 of </a:t>
              </a:r>
              <a:r>
                <a:rPr lang="fr-CH" sz="1050" b="1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livelyhood</a:t>
              </a:r>
              <a:r>
                <a:rPr lang="fr-CH" sz="1050" b="1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:</a:t>
              </a:r>
              <a:endParaRPr lang="de-CH" sz="1050" b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2C69D4D-0E2D-674D-9790-FF1D96BDB660}"/>
                </a:ext>
              </a:extLst>
            </p:cNvPr>
            <p:cNvSpPr txBox="1"/>
            <p:nvPr/>
          </p:nvSpPr>
          <p:spPr>
            <a:xfrm>
              <a:off x="4010234" y="5131089"/>
              <a:ext cx="41832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6858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Char char="-"/>
              </a:pPr>
              <a:r>
                <a:rPr lang="fr-CH" sz="1050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Type of </a:t>
              </a:r>
              <a:r>
                <a:rPr lang="fr-CH" sz="1050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hazard</a:t>
              </a:r>
              <a:endParaRPr lang="fr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endParaRPr>
            </a:p>
            <a:p>
              <a:pPr marL="128588" indent="-128588" defTabSz="6858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Char char="-"/>
              </a:pPr>
              <a:r>
                <a:rPr lang="fr-CH" sz="1050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Flow </a:t>
              </a:r>
              <a:r>
                <a:rPr lang="fr-CH" sz="1050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Intensity</a:t>
              </a:r>
              <a:endParaRPr lang="fr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endParaRPr>
            </a:p>
            <a:p>
              <a:pPr marL="128588" indent="-128588" defTabSz="6858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Char char="-"/>
              </a:pPr>
              <a:r>
                <a:rPr lang="fr-CH" sz="1050" kern="1200" dirty="0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Set of </a:t>
              </a:r>
              <a:r>
                <a:rPr lang="fr-CH" sz="1050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capacities</a:t>
              </a:r>
              <a:endParaRPr lang="de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107E926-5D6E-B0ED-67C8-6C3734374290}"/>
              </a:ext>
            </a:extLst>
          </p:cNvPr>
          <p:cNvGrpSpPr/>
          <p:nvPr/>
        </p:nvGrpSpPr>
        <p:grpSpPr>
          <a:xfrm>
            <a:off x="6550738" y="2692611"/>
            <a:ext cx="962424" cy="585069"/>
            <a:chOff x="11527137" y="1447993"/>
            <a:chExt cx="1283232" cy="780092"/>
          </a:xfrm>
        </p:grpSpPr>
        <p:sp>
          <p:nvSpPr>
            <p:cNvPr id="13" name="Geschweifte Klammer rechts 12">
              <a:extLst>
                <a:ext uri="{FF2B5EF4-FFF2-40B4-BE49-F238E27FC236}">
                  <a16:creationId xmlns:a16="http://schemas.microsoft.com/office/drawing/2014/main" id="{70C08105-22BE-045C-011D-512564508D9A}"/>
                </a:ext>
              </a:extLst>
            </p:cNvPr>
            <p:cNvSpPr/>
            <p:nvPr/>
          </p:nvSpPr>
          <p:spPr>
            <a:xfrm>
              <a:off x="11527137" y="1447993"/>
              <a:ext cx="188937" cy="780092"/>
            </a:xfrm>
            <a:prstGeom prst="rightBrac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45C2827-1046-9523-88F9-E78E0CC2CC17}"/>
                </a:ext>
              </a:extLst>
            </p:cNvPr>
            <p:cNvSpPr txBox="1"/>
            <p:nvPr/>
          </p:nvSpPr>
          <p:spPr>
            <a:xfrm>
              <a:off x="11641969" y="1646265"/>
              <a:ext cx="11684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fr-CH" sz="1050" kern="1200" dirty="0" err="1">
                  <a:solidFill>
                    <a:srgbClr val="00B050"/>
                  </a:solidFill>
                  <a:latin typeface="Verdana" pitchFamily="34" charset="0"/>
                  <a:ea typeface="+mn-ea"/>
                  <a:cs typeface="+mn-cs"/>
                </a:rPr>
                <a:t>capacities</a:t>
              </a:r>
              <a:endParaRPr lang="de-CH" sz="1050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AFA42E5F-CDD0-1488-EAC0-01CE0A84961F}"/>
              </a:ext>
            </a:extLst>
          </p:cNvPr>
          <p:cNvSpPr/>
          <p:nvPr/>
        </p:nvSpPr>
        <p:spPr>
          <a:xfrm>
            <a:off x="5409316" y="749594"/>
            <a:ext cx="550235" cy="255182"/>
          </a:xfrm>
          <a:custGeom>
            <a:avLst/>
            <a:gdLst>
              <a:gd name="connsiteX0" fmla="*/ 0 w 733646"/>
              <a:gd name="connsiteY0" fmla="*/ 340242 h 340242"/>
              <a:gd name="connsiteX1" fmla="*/ 382772 w 733646"/>
              <a:gd name="connsiteY1" fmla="*/ 0 h 340242"/>
              <a:gd name="connsiteX2" fmla="*/ 733646 w 733646"/>
              <a:gd name="connsiteY2" fmla="*/ 329609 h 34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646" h="340242">
                <a:moveTo>
                  <a:pt x="0" y="340242"/>
                </a:moveTo>
                <a:lnTo>
                  <a:pt x="382772" y="0"/>
                </a:lnTo>
                <a:lnTo>
                  <a:pt x="733646" y="32960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74" name="Picture 2" descr="354,639 Farming Village Images, Stock Photos &amp; Vectors | Shutterstock">
            <a:extLst>
              <a:ext uri="{FF2B5EF4-FFF2-40B4-BE49-F238E27FC236}">
                <a16:creationId xmlns:a16="http://schemas.microsoft.com/office/drawing/2014/main" id="{9AAE8D10-6C25-51E1-52E1-7B7B4AD95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6485" r="6633" b="15672"/>
          <a:stretch/>
        </p:blipFill>
        <p:spPr bwMode="auto">
          <a:xfrm>
            <a:off x="7131000" y="826673"/>
            <a:ext cx="888317" cy="8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606F90D8-F358-337B-4BD8-F6F3FD268C0C}"/>
              </a:ext>
            </a:extLst>
          </p:cNvPr>
          <p:cNvSpPr/>
          <p:nvPr/>
        </p:nvSpPr>
        <p:spPr>
          <a:xfrm>
            <a:off x="5351468" y="745238"/>
            <a:ext cx="726716" cy="10321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BB5E743-F7A1-34DC-0731-45019C3154C2}"/>
              </a:ext>
            </a:extLst>
          </p:cNvPr>
          <p:cNvGrpSpPr/>
          <p:nvPr/>
        </p:nvGrpSpPr>
        <p:grpSpPr>
          <a:xfrm>
            <a:off x="4267282" y="521964"/>
            <a:ext cx="3134549" cy="3662993"/>
            <a:chOff x="4443606" y="945324"/>
            <a:chExt cx="4179399" cy="4883991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1578F2F-FC53-18C6-9322-D39CB2CD8F8E}"/>
                </a:ext>
              </a:extLst>
            </p:cNvPr>
            <p:cNvSpPr/>
            <p:nvPr/>
          </p:nvSpPr>
          <p:spPr>
            <a:xfrm>
              <a:off x="4443606" y="4633735"/>
              <a:ext cx="4179399" cy="11955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6334802E-9A78-E0C1-72A4-0A10013BAC02}"/>
                </a:ext>
              </a:extLst>
            </p:cNvPr>
            <p:cNvSpPr/>
            <p:nvPr/>
          </p:nvSpPr>
          <p:spPr>
            <a:xfrm>
              <a:off x="6621297" y="945324"/>
              <a:ext cx="1362703" cy="137618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de-CH" sz="1350" kern="1200">
                <a:solidFill>
                  <a:srgbClr val="FFFFFF"/>
                </a:solidFill>
                <a:latin typeface="Verdana"/>
              </a:endParaRP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636F8012-18A6-A44E-0A6C-79E6B62A6796}"/>
              </a:ext>
            </a:extLst>
          </p:cNvPr>
          <p:cNvSpPr txBox="1"/>
          <p:nvPr/>
        </p:nvSpPr>
        <p:spPr>
          <a:xfrm>
            <a:off x="4595924" y="2598726"/>
            <a:ext cx="3241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sz="1050" i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Agility of people to flee</a:t>
            </a:r>
            <a:endParaRPr lang="fr-CH" sz="1050" i="1" kern="1200" dirty="0">
              <a:solidFill>
                <a:srgbClr val="00B050"/>
              </a:solidFill>
              <a:latin typeface="Verdana" pitchFamily="34" charset="0"/>
              <a:ea typeface="+mn-ea"/>
              <a:cs typeface="+mn-cs"/>
            </a:endParaRPr>
          </a:p>
          <a:p>
            <a:pPr marL="128588" indent="-128588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fr-CH" sz="1050" i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Daily duration of </a:t>
            </a:r>
            <a:r>
              <a:rPr lang="fr-CH" sz="1050" i="1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stay</a:t>
            </a:r>
            <a:endParaRPr lang="fr-CH" sz="1050" i="1" kern="1200" dirty="0">
              <a:solidFill>
                <a:srgbClr val="00B050"/>
              </a:solidFill>
              <a:latin typeface="Verdana" pitchFamily="34" charset="0"/>
              <a:ea typeface="+mn-ea"/>
              <a:cs typeface="+mn-cs"/>
            </a:endParaRPr>
          </a:p>
          <a:p>
            <a:pPr marL="128588" indent="-128588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fr-CH" sz="1050" i="1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Functional</a:t>
            </a:r>
            <a:r>
              <a:rPr lang="fr-CH" sz="1050" i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fr-CH" sz="1050" i="1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Emerg.comm</a:t>
            </a:r>
            <a:r>
              <a:rPr lang="fr-CH" sz="1050" i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128588" indent="-128588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fr-CH" sz="1050" i="1" kern="1200" dirty="0" err="1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Early</a:t>
            </a:r>
            <a:r>
              <a:rPr lang="fr-CH" sz="1050" i="1" kern="1200" dirty="0">
                <a:solidFill>
                  <a:srgbClr val="00B050"/>
                </a:solidFill>
                <a:latin typeface="Verdana" pitchFamily="34" charset="0"/>
                <a:ea typeface="+mn-ea"/>
                <a:cs typeface="+mn-cs"/>
              </a:rPr>
              <a:t> warning system</a:t>
            </a:r>
            <a:endParaRPr lang="de-CH" sz="1050" i="1" kern="1200" dirty="0">
              <a:solidFill>
                <a:srgbClr val="00B05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E5F3E582-FE44-9098-023C-537EA6C26647}"/>
              </a:ext>
            </a:extLst>
          </p:cNvPr>
          <p:cNvSpPr/>
          <p:nvPr/>
        </p:nvSpPr>
        <p:spPr>
          <a:xfrm>
            <a:off x="4177132" y="1877343"/>
            <a:ext cx="3692934" cy="15318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48482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  <p:bldLst>
      <p:bldP spid="24" grpId="0" animBg="1"/>
      <p:bldP spid="38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DD96DD4-6646-4AA9-8DF6-A6894DA86EE0}"/>
              </a:ext>
            </a:extLst>
          </p:cNvPr>
          <p:cNvSpPr/>
          <p:nvPr/>
        </p:nvSpPr>
        <p:spPr>
          <a:xfrm>
            <a:off x="1143001" y="0"/>
            <a:ext cx="6857999" cy="433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7F424EB-1195-4341-95D5-942843B1E41A}"/>
              </a:ext>
            </a:extLst>
          </p:cNvPr>
          <p:cNvSpPr txBox="1"/>
          <p:nvPr/>
        </p:nvSpPr>
        <p:spPr>
          <a:xfrm>
            <a:off x="1293463" y="48934"/>
            <a:ext cx="63455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500" b="1" kern="1200" dirty="0">
                <a:latin typeface="Verdana" pitchFamily="34" charset="0"/>
                <a:ea typeface="+mn-ea"/>
                <a:cs typeface="+mn-cs"/>
              </a:rPr>
              <a:t>Risk </a:t>
            </a:r>
            <a:r>
              <a:rPr lang="de-DE" sz="1500" b="1" kern="1200" dirty="0" err="1">
                <a:latin typeface="Verdana" pitchFamily="34" charset="0"/>
                <a:ea typeface="+mn-ea"/>
                <a:cs typeface="+mn-cs"/>
              </a:rPr>
              <a:t>calculation</a:t>
            </a:r>
            <a:r>
              <a:rPr lang="de-DE" sz="1500" b="1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DE" sz="1500" b="1" kern="1200" dirty="0" err="1">
                <a:latin typeface="Verdana" pitchFamily="34" charset="0"/>
                <a:ea typeface="+mn-ea"/>
                <a:cs typeface="+mn-cs"/>
              </a:rPr>
              <a:t>for</a:t>
            </a:r>
            <a:r>
              <a:rPr lang="de-DE" sz="1500" b="1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DE" sz="1500" b="1" kern="1200" dirty="0" err="1">
                <a:latin typeface="Verdana" pitchFamily="34" charset="0"/>
                <a:ea typeface="+mn-ea"/>
                <a:cs typeface="+mn-cs"/>
              </a:rPr>
              <a:t>the</a:t>
            </a:r>
            <a:r>
              <a:rPr lang="de-DE" sz="1500" b="1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DE" sz="1500" b="1" kern="1200" dirty="0" err="1">
                <a:latin typeface="Verdana" pitchFamily="34" charset="0"/>
                <a:ea typeface="+mn-ea"/>
                <a:cs typeface="+mn-cs"/>
              </a:rPr>
              <a:t>actual</a:t>
            </a:r>
            <a:r>
              <a:rPr lang="de-DE" sz="1500" b="1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DE" sz="1500" b="1" kern="1200" dirty="0" err="1">
                <a:latin typeface="Verdana" pitchFamily="34" charset="0"/>
                <a:ea typeface="+mn-ea"/>
                <a:cs typeface="+mn-cs"/>
              </a:rPr>
              <a:t>situation</a:t>
            </a:r>
            <a:endParaRPr lang="de-CH" sz="1500" b="1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18040DA-3B62-A1EF-BB03-1E411AA00F1F}"/>
              </a:ext>
            </a:extLst>
          </p:cNvPr>
          <p:cNvSpPr/>
          <p:nvPr/>
        </p:nvSpPr>
        <p:spPr>
          <a:xfrm>
            <a:off x="2719538" y="1368439"/>
            <a:ext cx="385470" cy="40886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Pfeil: nach oben 1">
            <a:extLst>
              <a:ext uri="{FF2B5EF4-FFF2-40B4-BE49-F238E27FC236}">
                <a16:creationId xmlns:a16="http://schemas.microsoft.com/office/drawing/2014/main" id="{7EFFCCD8-3B00-B5BA-5A43-0A9BF730F84A}"/>
              </a:ext>
            </a:extLst>
          </p:cNvPr>
          <p:cNvSpPr/>
          <p:nvPr/>
        </p:nvSpPr>
        <p:spPr>
          <a:xfrm>
            <a:off x="2727221" y="1786800"/>
            <a:ext cx="385470" cy="495692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4" name="Grafik 3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2D2F1B5F-AC53-B506-68DE-BB4A77D31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t="2779" r="2173" b="2203"/>
          <a:stretch/>
        </p:blipFill>
        <p:spPr>
          <a:xfrm>
            <a:off x="2373423" y="552298"/>
            <a:ext cx="3648582" cy="2561138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28CC2FF-E2F6-4DF2-983F-6D9A766B239A}"/>
              </a:ext>
            </a:extLst>
          </p:cNvPr>
          <p:cNvGrpSpPr/>
          <p:nvPr/>
        </p:nvGrpSpPr>
        <p:grpSpPr>
          <a:xfrm>
            <a:off x="1672294" y="3053185"/>
            <a:ext cx="6317873" cy="1818990"/>
            <a:chOff x="705724" y="4041418"/>
            <a:chExt cx="8423832" cy="2425320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C4102162-DDC1-84F7-1492-36B2F40674D3}"/>
                </a:ext>
              </a:extLst>
            </p:cNvPr>
            <p:cNvGrpSpPr/>
            <p:nvPr/>
          </p:nvGrpSpPr>
          <p:grpSpPr>
            <a:xfrm>
              <a:off x="705724" y="4041418"/>
              <a:ext cx="3294823" cy="2366831"/>
              <a:chOff x="5844834" y="4842418"/>
              <a:chExt cx="2229982" cy="1526715"/>
            </a:xfrm>
          </p:grpSpPr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21A74268-12F0-4CE9-BE4A-BCC6F8660D2B}"/>
                  </a:ext>
                </a:extLst>
              </p:cNvPr>
              <p:cNvSpPr txBox="1"/>
              <p:nvPr/>
            </p:nvSpPr>
            <p:spPr>
              <a:xfrm>
                <a:off x="5844834" y="5398286"/>
                <a:ext cx="2228887" cy="3189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r>
                  <a:rPr lang="de-CH" sz="1350" kern="1200" dirty="0" err="1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Physical</a:t>
                </a:r>
                <a:r>
                  <a:rPr lang="de-CH" sz="1350" kern="1200" dirty="0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CH" sz="1350" kern="1200" dirty="0" err="1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vulnerability</a:t>
                </a:r>
                <a:r>
                  <a:rPr lang="de-CH" sz="1350" kern="1200" dirty="0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 (</a:t>
                </a:r>
                <a:r>
                  <a:rPr lang="de-CH" sz="1350" kern="1200" dirty="0" err="1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PhV</a:t>
                </a:r>
                <a:r>
                  <a:rPr lang="de-CH" sz="1350" kern="1200" dirty="0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)</a:t>
                </a:r>
              </a:p>
            </p:txBody>
          </p:sp>
          <p:grpSp>
            <p:nvGrpSpPr>
              <p:cNvPr id="5" name="Gruppieren 4"/>
              <p:cNvGrpSpPr/>
              <p:nvPr/>
            </p:nvGrpSpPr>
            <p:grpSpPr>
              <a:xfrm>
                <a:off x="5845929" y="4842418"/>
                <a:ext cx="2228887" cy="1526715"/>
                <a:chOff x="1167092" y="865120"/>
                <a:chExt cx="2508069" cy="1925638"/>
              </a:xfrm>
            </p:grpSpPr>
            <p:sp>
              <p:nvSpPr>
                <p:cNvPr id="66" name="Textfeld 65"/>
                <p:cNvSpPr txBox="1"/>
                <p:nvPr/>
              </p:nvSpPr>
              <p:spPr>
                <a:xfrm>
                  <a:off x="1279005" y="1916130"/>
                  <a:ext cx="2389518" cy="1816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350" kern="1200" dirty="0" err="1">
                      <a:latin typeface="Verdana"/>
                      <a:ea typeface="+mn-ea"/>
                      <a:cs typeface="+mn-cs"/>
                    </a:rPr>
                    <a:t>Object</a:t>
                  </a:r>
                  <a:r>
                    <a:rPr lang="de-CH" sz="1350" kern="1200" dirty="0">
                      <a:latin typeface="Verdana"/>
                      <a:ea typeface="+mn-ea"/>
                      <a:cs typeface="+mn-cs"/>
                    </a:rPr>
                    <a:t> </a:t>
                  </a:r>
                  <a:r>
                    <a:rPr lang="de-CH" sz="1350" kern="1200" dirty="0" err="1">
                      <a:latin typeface="Verdana"/>
                      <a:ea typeface="+mn-ea"/>
                      <a:cs typeface="+mn-cs"/>
                    </a:rPr>
                    <a:t>value</a:t>
                  </a:r>
                  <a:r>
                    <a:rPr lang="de-CH" sz="1350" kern="1200" dirty="0">
                      <a:latin typeface="Verdana"/>
                      <a:ea typeface="+mn-ea"/>
                      <a:cs typeface="+mn-cs"/>
                    </a:rPr>
                    <a:t> (OV)</a:t>
                  </a:r>
                </a:p>
              </p:txBody>
            </p:sp>
            <p:sp>
              <p:nvSpPr>
                <p:cNvPr id="68" name="Textfeld 67"/>
                <p:cNvSpPr txBox="1"/>
                <p:nvPr/>
              </p:nvSpPr>
              <p:spPr>
                <a:xfrm>
                  <a:off x="1846977" y="1185352"/>
                  <a:ext cx="1211897" cy="4383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350" b="1" kern="1200" dirty="0">
                      <a:latin typeface="Verdana"/>
                      <a:ea typeface="+mn-ea"/>
                      <a:cs typeface="+mn-cs"/>
                    </a:rPr>
                    <a:t>Assets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Rechteck 69"/>
                    <p:cNvSpPr/>
                    <p:nvPr/>
                  </p:nvSpPr>
                  <p:spPr>
                    <a:xfrm>
                      <a:off x="1207987" y="2412027"/>
                      <a:ext cx="2394780" cy="32552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</a:pPr>
                      <a:r>
                        <a:rPr lang="de-CH" sz="1350" b="1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</a:t>
                      </a:r>
                      <a14:m>
                        <m:oMath xmlns:m="http://schemas.openxmlformats.org/officeDocument/2006/math">
                          <m:r>
                            <a:rPr lang="de-DE" sz="135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𝐢𝐬𝐤</m:t>
                          </m:r>
                          <m:r>
                            <a:rPr lang="de-DE" sz="135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de-DE" sz="135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𝐀𝐬𝐬𝐞𝐭</m:t>
                          </m:r>
                          <m:r>
                            <a:rPr lang="de-CH" sz="1350" b="1" kern="1200">
                              <a:solidFill>
                                <a:srgbClr val="FF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lang="de-DE" sz="1350" b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𝐏𝐡𝐕</m:t>
                          </m:r>
                        </m:oMath>
                      </a14:m>
                      <a:r>
                        <a:rPr lang="de-CH" sz="135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* OV / RP</a:t>
                      </a:r>
                      <a:endParaRPr lang="de-CH" sz="1350" b="1" kern="12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Rechteck 6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07987" y="2412027"/>
                      <a:ext cx="2394780" cy="32552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4082" r="-258" b="-2244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2" name="Freihandform 71"/>
                <p:cNvSpPr/>
                <p:nvPr/>
              </p:nvSpPr>
              <p:spPr>
                <a:xfrm>
                  <a:off x="1167092" y="865120"/>
                  <a:ext cx="2508069" cy="1925638"/>
                </a:xfrm>
                <a:custGeom>
                  <a:avLst/>
                  <a:gdLst>
                    <a:gd name="connsiteX0" fmla="*/ 0 w 2932981"/>
                    <a:gd name="connsiteY0" fmla="*/ 1043796 h 3226279"/>
                    <a:gd name="connsiteX1" fmla="*/ 1431985 w 2932981"/>
                    <a:gd name="connsiteY1" fmla="*/ 0 h 3226279"/>
                    <a:gd name="connsiteX2" fmla="*/ 2924355 w 2932981"/>
                    <a:gd name="connsiteY2" fmla="*/ 1035170 h 3226279"/>
                    <a:gd name="connsiteX3" fmla="*/ 2932981 w 2932981"/>
                    <a:gd name="connsiteY3" fmla="*/ 3226279 h 3226279"/>
                    <a:gd name="connsiteX4" fmla="*/ 0 w 2932981"/>
                    <a:gd name="connsiteY4" fmla="*/ 3209026 h 3226279"/>
                    <a:gd name="connsiteX5" fmla="*/ 0 w 2932981"/>
                    <a:gd name="connsiteY5" fmla="*/ 1043796 h 3226279"/>
                    <a:gd name="connsiteX0" fmla="*/ 0 w 2932981"/>
                    <a:gd name="connsiteY0" fmla="*/ 1074062 h 3256545"/>
                    <a:gd name="connsiteX1" fmla="*/ 1504703 w 2932981"/>
                    <a:gd name="connsiteY1" fmla="*/ 0 h 3256545"/>
                    <a:gd name="connsiteX2" fmla="*/ 2924355 w 2932981"/>
                    <a:gd name="connsiteY2" fmla="*/ 1065436 h 3256545"/>
                    <a:gd name="connsiteX3" fmla="*/ 2932981 w 2932981"/>
                    <a:gd name="connsiteY3" fmla="*/ 3256545 h 3256545"/>
                    <a:gd name="connsiteX4" fmla="*/ 0 w 2932981"/>
                    <a:gd name="connsiteY4" fmla="*/ 3239292 h 3256545"/>
                    <a:gd name="connsiteX5" fmla="*/ 0 w 2932981"/>
                    <a:gd name="connsiteY5" fmla="*/ 1074062 h 3256545"/>
                    <a:gd name="connsiteX0" fmla="*/ 0 w 2932981"/>
                    <a:gd name="connsiteY0" fmla="*/ 1074062 h 3256545"/>
                    <a:gd name="connsiteX1" fmla="*/ 1476563 w 2932981"/>
                    <a:gd name="connsiteY1" fmla="*/ 0 h 3256545"/>
                    <a:gd name="connsiteX2" fmla="*/ 2924355 w 2932981"/>
                    <a:gd name="connsiteY2" fmla="*/ 1065436 h 3256545"/>
                    <a:gd name="connsiteX3" fmla="*/ 2932981 w 2932981"/>
                    <a:gd name="connsiteY3" fmla="*/ 3256545 h 3256545"/>
                    <a:gd name="connsiteX4" fmla="*/ 0 w 2932981"/>
                    <a:gd name="connsiteY4" fmla="*/ 3239292 h 3256545"/>
                    <a:gd name="connsiteX5" fmla="*/ 0 w 2932981"/>
                    <a:gd name="connsiteY5" fmla="*/ 1074062 h 3256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32981" h="3256545">
                      <a:moveTo>
                        <a:pt x="0" y="1074062"/>
                      </a:moveTo>
                      <a:lnTo>
                        <a:pt x="1476563" y="0"/>
                      </a:lnTo>
                      <a:cubicBezTo>
                        <a:pt x="1949780" y="355145"/>
                        <a:pt x="2451138" y="710291"/>
                        <a:pt x="2924355" y="1065436"/>
                      </a:cubicBezTo>
                      <a:cubicBezTo>
                        <a:pt x="2927230" y="1795806"/>
                        <a:pt x="2930106" y="2526175"/>
                        <a:pt x="2932981" y="3256545"/>
                      </a:cubicBezTo>
                      <a:lnTo>
                        <a:pt x="0" y="3239292"/>
                      </a:lnTo>
                      <a:lnTo>
                        <a:pt x="0" y="107406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de-CH" sz="1350" kern="1200">
                    <a:solidFill>
                      <a:srgbClr val="FFFFFF"/>
                    </a:solidFill>
                    <a:latin typeface="Verdana"/>
                  </a:endParaRPr>
                </a:p>
              </p:txBody>
            </p:sp>
          </p:grpSp>
        </p:grp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61C6994B-26B8-EB53-6D7B-E3181C79ADCA}"/>
                </a:ext>
              </a:extLst>
            </p:cNvPr>
            <p:cNvSpPr/>
            <p:nvPr/>
          </p:nvSpPr>
          <p:spPr>
            <a:xfrm>
              <a:off x="4140184" y="5133699"/>
              <a:ext cx="931790" cy="9762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de-DE" sz="3750" kern="1200" dirty="0">
                  <a:solidFill>
                    <a:srgbClr val="000000"/>
                  </a:solidFill>
                  <a:latin typeface="Verdana"/>
                </a:rPr>
                <a:t>+</a:t>
              </a:r>
              <a:endParaRPr lang="de-CH" sz="3750" kern="1200" dirty="0">
                <a:solidFill>
                  <a:srgbClr val="000000"/>
                </a:solidFill>
                <a:latin typeface="Verdana"/>
              </a:endParaRP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2769002-CDC6-D384-20E2-CB266E3BAA64}"/>
                </a:ext>
              </a:extLst>
            </p:cNvPr>
            <p:cNvGrpSpPr/>
            <p:nvPr/>
          </p:nvGrpSpPr>
          <p:grpSpPr>
            <a:xfrm>
              <a:off x="4324649" y="4073461"/>
              <a:ext cx="4804907" cy="2393277"/>
              <a:chOff x="-31771" y="4800311"/>
              <a:chExt cx="3222874" cy="1649650"/>
            </a:xfrm>
          </p:grpSpPr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F2749912-CD01-4C8B-9FEA-2E2651D7AC31}"/>
                  </a:ext>
                </a:extLst>
              </p:cNvPr>
              <p:cNvGrpSpPr/>
              <p:nvPr/>
            </p:nvGrpSpPr>
            <p:grpSpPr>
              <a:xfrm>
                <a:off x="-31771" y="4800311"/>
                <a:ext cx="3222874" cy="1649650"/>
                <a:chOff x="371514" y="1155744"/>
                <a:chExt cx="4122235" cy="2080693"/>
              </a:xfrm>
            </p:grpSpPr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5075E7C7-6BF7-4D77-91FD-A77074208765}"/>
                    </a:ext>
                  </a:extLst>
                </p:cNvPr>
                <p:cNvSpPr txBox="1"/>
                <p:nvPr/>
              </p:nvSpPr>
              <p:spPr>
                <a:xfrm>
                  <a:off x="1445062" y="1155744"/>
                  <a:ext cx="1521176" cy="2282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200" b="1" kern="1200" dirty="0" err="1">
                      <a:latin typeface="Verdana"/>
                      <a:ea typeface="+mn-ea"/>
                      <a:cs typeface="+mn-cs"/>
                    </a:rPr>
                    <a:t>Persons</a:t>
                  </a:r>
                  <a:endParaRPr lang="de-CH" sz="1200" b="1" kern="1200" dirty="0"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BCA6C4C8-4A86-4851-B321-D6A735B0BFB4}"/>
                    </a:ext>
                  </a:extLst>
                </p:cNvPr>
                <p:cNvSpPr txBox="1"/>
                <p:nvPr/>
              </p:nvSpPr>
              <p:spPr>
                <a:xfrm>
                  <a:off x="831115" y="1433686"/>
                  <a:ext cx="2850409" cy="1030361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Exposed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time/d (T)</a:t>
                  </a:r>
                </a:p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Probability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</a:t>
                  </a: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to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</a:t>
                  </a: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flee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(H)</a:t>
                  </a:r>
                </a:p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808080"/>
                    </a:buClr>
                  </a:pP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Physical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</a:t>
                  </a: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vulnerability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 (</a:t>
                  </a:r>
                  <a:r>
                    <a:rPr lang="de-CH" sz="1050" kern="1200" dirty="0" err="1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PhV</a:t>
                  </a:r>
                  <a:r>
                    <a:rPr lang="de-CH" sz="1050" kern="1200" dirty="0">
                      <a:solidFill>
                        <a:srgbClr val="00B050"/>
                      </a:solidFill>
                      <a:latin typeface="Verdana"/>
                      <a:ea typeface="+mn-ea"/>
                      <a:cs typeface="+mn-cs"/>
                    </a:rPr>
                    <a:t>)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hteck 24">
                      <a:extLst>
                        <a:ext uri="{FF2B5EF4-FFF2-40B4-BE49-F238E27FC236}">
                          <a16:creationId xmlns:a16="http://schemas.microsoft.com/office/drawing/2014/main" id="{D3623F68-E4DA-484A-BD2F-A40BDCC982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514" y="2861828"/>
                      <a:ext cx="4122235" cy="37460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</a:pPr>
                      <a:r>
                        <a:rPr lang="de-CH" sz="1500" b="1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</a:t>
                      </a:r>
                      <a14:m>
                        <m:oMath xmlns:m="http://schemas.openxmlformats.org/officeDocument/2006/math">
                          <m:r>
                            <a:rPr lang="de-DE" sz="150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𝐢𝐬𝐤</m:t>
                          </m:r>
                          <m:r>
                            <a:rPr lang="de-DE" sz="150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de-DE" sz="1500" b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𝐏𝐞𝐫𝐬𝐨𝐧</m:t>
                          </m:r>
                          <m:r>
                            <a:rPr lang="de-CH" sz="1500" b="1" kern="1200">
                              <a:solidFill>
                                <a:srgbClr val="FF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=</m:t>
                          </m:r>
                        </m:oMath>
                      </a14:m>
                      <a:r>
                        <a:rPr lang="de-CH" sz="1200" b="1" kern="1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 </a:t>
                      </a:r>
                      <a:r>
                        <a:rPr lang="de-CH" sz="12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 WP / RP * </a:t>
                      </a:r>
                      <a:r>
                        <a:rPr lang="de-CH" sz="1200" b="1" kern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de-CH" sz="12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People</a:t>
                      </a:r>
                      <a:endParaRPr lang="de-CH" sz="1200" b="1" kern="12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Rechteck 24">
                      <a:extLst>
                        <a:ext uri="{FF2B5EF4-FFF2-40B4-BE49-F238E27FC236}">
                          <a16:creationId xmlns:a16="http://schemas.microsoft.com/office/drawing/2014/main" id="{D3623F68-E4DA-484A-BD2F-A40BDCC9827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514" y="2861828"/>
                      <a:ext cx="4122235" cy="37460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508" t="-3774" b="-207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C61037E8-5293-419E-ABA4-025E85BFA852}"/>
                  </a:ext>
                </a:extLst>
              </p:cNvPr>
              <p:cNvSpPr txBox="1"/>
              <p:nvPr/>
            </p:nvSpPr>
            <p:spPr>
              <a:xfrm>
                <a:off x="428301" y="5919988"/>
                <a:ext cx="1868189" cy="2610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r>
                  <a:rPr lang="de-CH" sz="1200" kern="1200" dirty="0" err="1">
                    <a:latin typeface="Verdana"/>
                    <a:ea typeface="+mn-ea"/>
                    <a:cs typeface="+mn-cs"/>
                  </a:rPr>
                  <a:t>Willingness</a:t>
                </a:r>
                <a:r>
                  <a:rPr lang="de-CH" sz="1200" kern="1200" dirty="0"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CH" sz="1200" kern="1200" dirty="0" err="1">
                    <a:latin typeface="Verdana"/>
                    <a:ea typeface="+mn-ea"/>
                    <a:cs typeface="+mn-cs"/>
                  </a:rPr>
                  <a:t>to</a:t>
                </a:r>
                <a:r>
                  <a:rPr lang="de-CH" sz="1200" kern="1200" dirty="0"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CH" sz="1200" kern="1200" dirty="0" err="1">
                    <a:latin typeface="Verdana"/>
                    <a:ea typeface="+mn-ea"/>
                    <a:cs typeface="+mn-cs"/>
                  </a:rPr>
                  <a:t>pay</a:t>
                </a:r>
                <a:r>
                  <a:rPr lang="de-CH" sz="1200" kern="1200" dirty="0">
                    <a:latin typeface="Verdana"/>
                    <a:ea typeface="+mn-ea"/>
                    <a:cs typeface="+mn-cs"/>
                  </a:rPr>
                  <a:t> (WP)</a:t>
                </a:r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B974FB80-49E7-486A-B2E4-1CF927B6DF87}"/>
                  </a:ext>
                </a:extLst>
              </p:cNvPr>
              <p:cNvSpPr txBox="1"/>
              <p:nvPr/>
            </p:nvSpPr>
            <p:spPr>
              <a:xfrm>
                <a:off x="464784" y="5718671"/>
                <a:ext cx="1868189" cy="1783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r>
                  <a:rPr lang="de-CH" sz="1200" b="1" kern="1200" dirty="0" err="1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Mortality</a:t>
                </a:r>
                <a:r>
                  <a:rPr lang="de-CH" sz="1200" b="1" kern="1200" dirty="0">
                    <a:solidFill>
                      <a:srgbClr val="00B050"/>
                    </a:solidFill>
                    <a:latin typeface="Verdana"/>
                    <a:ea typeface="+mn-ea"/>
                    <a:cs typeface="+mn-cs"/>
                  </a:rPr>
                  <a:t> (M)</a:t>
                </a:r>
              </a:p>
            </p:txBody>
          </p:sp>
          <p:sp>
            <p:nvSpPr>
              <p:cNvPr id="15" name="Gleichschenkliges Dreieck 14">
                <a:extLst>
                  <a:ext uri="{FF2B5EF4-FFF2-40B4-BE49-F238E27FC236}">
                    <a16:creationId xmlns:a16="http://schemas.microsoft.com/office/drawing/2014/main" id="{D8BC8ECA-65F6-4850-ACB3-DECC1FBA329A}"/>
                  </a:ext>
                </a:extLst>
              </p:cNvPr>
              <p:cNvSpPr/>
              <p:nvPr/>
            </p:nvSpPr>
            <p:spPr>
              <a:xfrm rot="10800000">
                <a:off x="467570" y="5509345"/>
                <a:ext cx="1867274" cy="190751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de-CH" sz="1200" kern="1200" dirty="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E410C195-D443-022B-D060-1EFC5CFB8495}"/>
              </a:ext>
            </a:extLst>
          </p:cNvPr>
          <p:cNvSpPr/>
          <p:nvPr/>
        </p:nvSpPr>
        <p:spPr>
          <a:xfrm>
            <a:off x="2880374" y="1418295"/>
            <a:ext cx="366204" cy="38617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331ED1FB-2D37-AD83-A2F8-BD6CD341D59E}"/>
              </a:ext>
            </a:extLst>
          </p:cNvPr>
          <p:cNvSpPr/>
          <p:nvPr/>
        </p:nvSpPr>
        <p:spPr>
          <a:xfrm>
            <a:off x="347201" y="1390176"/>
            <a:ext cx="2372337" cy="39992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>
                <a:solidFill>
                  <a:srgbClr val="000000"/>
                </a:solidFill>
                <a:latin typeface="Verdana"/>
              </a:rPr>
              <a:t>Main </a:t>
            </a:r>
            <a:r>
              <a:rPr lang="de-DE" sz="1350" kern="1200" dirty="0" err="1">
                <a:solidFill>
                  <a:srgbClr val="000000"/>
                </a:solidFill>
                <a:latin typeface="Verdana"/>
              </a:rPr>
              <a:t>school</a:t>
            </a:r>
            <a:endParaRPr lang="de-CH" sz="1350" kern="12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AF27D16-A4E5-F175-72B8-EE78997B98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12"/>
          <a:stretch/>
        </p:blipFill>
        <p:spPr>
          <a:xfrm>
            <a:off x="6557375" y="764954"/>
            <a:ext cx="1433664" cy="165016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D4EC955A-115C-A935-C319-71BA2C6D3C49}"/>
              </a:ext>
            </a:extLst>
          </p:cNvPr>
          <p:cNvSpPr txBox="1"/>
          <p:nvPr/>
        </p:nvSpPr>
        <p:spPr>
          <a:xfrm>
            <a:off x="384703" y="1770549"/>
            <a:ext cx="1847150" cy="11024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Physical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Vulnerability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: 0.5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endParaRPr lang="de-DE" sz="750" b="1" kern="1200" dirty="0">
              <a:latin typeface="Verdana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Object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Value: 300.000 USD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endParaRPr lang="de-DE" sz="750" b="1" kern="1200" dirty="0">
              <a:latin typeface="Verdana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Mortality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: 0.05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endParaRPr lang="de-DE" sz="750" b="1" kern="1200" dirty="0">
              <a:latin typeface="Verdana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 err="1">
                <a:latin typeface="Verdana"/>
                <a:ea typeface="+mn-ea"/>
                <a:cs typeface="+mn-cs"/>
              </a:rPr>
              <a:t>Willingness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to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pay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: 500.000 USD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endParaRPr lang="de-DE" sz="750" b="1" kern="1200" dirty="0">
              <a:latin typeface="Verdana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b="1" kern="1200" dirty="0">
                <a:latin typeface="Verdana"/>
                <a:ea typeface="+mn-ea"/>
                <a:cs typeface="+mn-cs"/>
              </a:rPr>
              <a:t>50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persons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in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the</a:t>
            </a:r>
            <a:r>
              <a:rPr lang="de-DE" sz="7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750" b="1" kern="1200" dirty="0" err="1">
                <a:latin typeface="Verdana"/>
                <a:ea typeface="+mn-ea"/>
                <a:cs typeface="+mn-cs"/>
              </a:rPr>
              <a:t>building</a:t>
            </a:r>
            <a:endParaRPr lang="de-CH" sz="750" b="1" kern="1200" dirty="0">
              <a:latin typeface="Verdana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F9A68AD-EB4C-676F-3ADA-1DAA54840455}"/>
              </a:ext>
            </a:extLst>
          </p:cNvPr>
          <p:cNvSpPr txBox="1"/>
          <p:nvPr/>
        </p:nvSpPr>
        <p:spPr>
          <a:xfrm>
            <a:off x="6859065" y="2279479"/>
            <a:ext cx="1115358" cy="12613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kern="1200" dirty="0">
                <a:latin typeface="Verdana"/>
                <a:ea typeface="+mn-ea"/>
                <a:cs typeface="+mn-cs"/>
              </a:rPr>
              <a:t>Return </a:t>
            </a:r>
            <a:r>
              <a:rPr lang="de-DE" sz="750" kern="1200" dirty="0" err="1">
                <a:latin typeface="Verdana"/>
                <a:ea typeface="+mn-ea"/>
                <a:cs typeface="+mn-cs"/>
              </a:rPr>
              <a:t>Period</a:t>
            </a:r>
            <a:endParaRPr lang="de-CH" sz="750" kern="1200" dirty="0">
              <a:latin typeface="Verdana"/>
              <a:ea typeface="+mn-ea"/>
              <a:cs typeface="+mn-cs"/>
            </a:endParaRPr>
          </a:p>
        </p:txBody>
      </p:sp>
      <p:pic>
        <p:nvPicPr>
          <p:cNvPr id="16" name="Grafik 15" descr="Ein Bild, das Entwurf, Silhouette, Kunst enthält.&#10;&#10;Automatisch generierte Beschreibung">
            <a:extLst>
              <a:ext uri="{FF2B5EF4-FFF2-40B4-BE49-F238E27FC236}">
                <a16:creationId xmlns:a16="http://schemas.microsoft.com/office/drawing/2014/main" id="{A481407E-395E-7532-95F8-05069A9995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00" y="3363384"/>
            <a:ext cx="527405" cy="117630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97C1161-90C9-9F8B-4D1A-A838C52F45C4}"/>
              </a:ext>
            </a:extLst>
          </p:cNvPr>
          <p:cNvSpPr txBox="1"/>
          <p:nvPr/>
        </p:nvSpPr>
        <p:spPr>
          <a:xfrm rot="16200000">
            <a:off x="5847107" y="1417561"/>
            <a:ext cx="1115358" cy="12613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750" kern="1200" dirty="0" err="1">
                <a:latin typeface="Verdana"/>
                <a:ea typeface="+mn-ea"/>
                <a:cs typeface="+mn-cs"/>
              </a:rPr>
              <a:t>Intensity</a:t>
            </a:r>
            <a:endParaRPr lang="de-CH" sz="750" kern="1200" dirty="0">
              <a:latin typeface="Verdana"/>
              <a:ea typeface="+mn-ea"/>
              <a:cs typeface="+mn-cs"/>
            </a:endParaRP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472CFC51-19AC-719B-2722-B95D67D8E722}"/>
              </a:ext>
            </a:extLst>
          </p:cNvPr>
          <p:cNvSpPr/>
          <p:nvPr/>
        </p:nvSpPr>
        <p:spPr>
          <a:xfrm>
            <a:off x="7236632" y="3118963"/>
            <a:ext cx="678425" cy="353962"/>
          </a:xfrm>
          <a:custGeom>
            <a:avLst/>
            <a:gdLst>
              <a:gd name="connsiteX0" fmla="*/ 0 w 904567"/>
              <a:gd name="connsiteY0" fmla="*/ 462116 h 471949"/>
              <a:gd name="connsiteX1" fmla="*/ 442451 w 904567"/>
              <a:gd name="connsiteY1" fmla="*/ 0 h 471949"/>
              <a:gd name="connsiteX2" fmla="*/ 904567 w 904567"/>
              <a:gd name="connsiteY2" fmla="*/ 471949 h 4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67" h="471949">
                <a:moveTo>
                  <a:pt x="0" y="462116"/>
                </a:moveTo>
                <a:lnTo>
                  <a:pt x="442451" y="0"/>
                </a:lnTo>
                <a:lnTo>
                  <a:pt x="904567" y="47194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5C4A745-0B03-1F3C-37BD-9F08928337EC}"/>
              </a:ext>
            </a:extLst>
          </p:cNvPr>
          <p:cNvSpPr/>
          <p:nvPr/>
        </p:nvSpPr>
        <p:spPr>
          <a:xfrm>
            <a:off x="4941714" y="3274030"/>
            <a:ext cx="2046666" cy="55948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03981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orträge Quer Deutsch">
  <a:themeElements>
    <a:clrScheme name="Vorträge Quer Deutsch 8">
      <a:dk1>
        <a:srgbClr val="000000"/>
      </a:dk1>
      <a:lt1>
        <a:srgbClr val="FFFFFF"/>
      </a:lt1>
      <a:dk2>
        <a:srgbClr val="808080"/>
      </a:dk2>
      <a:lt2>
        <a:srgbClr val="808080"/>
      </a:lt2>
      <a:accent1>
        <a:srgbClr val="E63C32"/>
      </a:accent1>
      <a:accent2>
        <a:srgbClr val="3333CC"/>
      </a:accent2>
      <a:accent3>
        <a:srgbClr val="FFFFFF"/>
      </a:accent3>
      <a:accent4>
        <a:srgbClr val="000000"/>
      </a:accent4>
      <a:accent5>
        <a:srgbClr val="F0AFAD"/>
      </a:accent5>
      <a:accent6>
        <a:srgbClr val="2D2DB9"/>
      </a:accent6>
      <a:hlink>
        <a:srgbClr val="CCCCFF"/>
      </a:hlink>
      <a:folHlink>
        <a:srgbClr val="B2B2B2"/>
      </a:folHlink>
    </a:clrScheme>
    <a:fontScheme name="Vorträge Quer Deutsc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vert="horz" wrap="square" lIns="0" tIns="0" rIns="0" bIns="0" rtlCol="0">
        <a:noAutofit/>
      </a:bodyPr>
      <a:lstStyle>
        <a:defPPr algn="ctr">
          <a:buClr>
            <a:schemeClr val="bg2"/>
          </a:buClr>
          <a:defRPr sz="150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Vorträge Quer Deutsch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äge Quer Deutsc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8">
        <a:dk1>
          <a:srgbClr val="000000"/>
        </a:dk1>
        <a:lt1>
          <a:srgbClr val="FFFFFF"/>
        </a:lt1>
        <a:dk2>
          <a:srgbClr val="808080"/>
        </a:dk2>
        <a:lt2>
          <a:srgbClr val="808080"/>
        </a:lt2>
        <a:accent1>
          <a:srgbClr val="E63C32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0AFAD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69d2a6-f591-4dbf-86d0-cd1bbd856878">
      <Terms xmlns="http://schemas.microsoft.com/office/infopath/2007/PartnerControls"/>
    </lcf76f155ced4ddcb4097134ff3c332f>
    <TaxCatchAll xmlns="fe690be6-1307-4243-8f1c-d53537359a2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E1E29375F8D44289C9E12B6A4A0FF2" ma:contentTypeVersion="18" ma:contentTypeDescription="Create a new document." ma:contentTypeScope="" ma:versionID="b29a0564c015bba5ed92f3a2c4716c57">
  <xsd:schema xmlns:xsd="http://www.w3.org/2001/XMLSchema" xmlns:xs="http://www.w3.org/2001/XMLSchema" xmlns:p="http://schemas.microsoft.com/office/2006/metadata/properties" xmlns:ns2="c269d2a6-f591-4dbf-86d0-cd1bbd856878" xmlns:ns3="fe690be6-1307-4243-8f1c-d53537359a2b" targetNamespace="http://schemas.microsoft.com/office/2006/metadata/properties" ma:root="true" ma:fieldsID="959b660263de6c1d25ffd34ed3dd4c27" ns2:_="" ns3:_="">
    <xsd:import namespace="c269d2a6-f591-4dbf-86d0-cd1bbd856878"/>
    <xsd:import namespace="fe690be6-1307-4243-8f1c-d53537359a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9d2a6-f591-4dbf-86d0-cd1bbd8568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747984a-1051-42d0-a1a7-ec8ee87c97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90be6-1307-4243-8f1c-d53537359a2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29abb8-1323-45a7-8676-bca839c92627}" ma:internalName="TaxCatchAll" ma:showField="CatchAllData" ma:web="fe690be6-1307-4243-8f1c-d53537359a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1DD1C1-5A41-4507-9BFA-F91B1B2C229B}">
  <ds:schemaRefs>
    <ds:schemaRef ds:uri="http://purl.org/dc/elements/1.1/"/>
    <ds:schemaRef ds:uri="http://schemas.openxmlformats.org/package/2006/metadata/core-properties"/>
    <ds:schemaRef ds:uri="fe690be6-1307-4243-8f1c-d53537359a2b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c269d2a6-f591-4dbf-86d0-cd1bbd85687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F6A3997-A59A-43AC-BB06-307849D0F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69d2a6-f591-4dbf-86d0-cd1bbd856878"/>
    <ds:schemaRef ds:uri="fe690be6-1307-4243-8f1c-d53537359a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7C247A-EE9B-4A04-BF5B-842EAB6CDC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</Words>
  <Application>Microsoft Office PowerPoint</Application>
  <PresentationFormat>On-screen Show (16:9)</PresentationFormat>
  <Paragraphs>173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Simple Light</vt:lpstr>
      <vt:lpstr>Vorträge Quer Deutsch</vt:lpstr>
      <vt:lpstr>Learning Journey Hazard and Risk Assessment</vt:lpstr>
      <vt:lpstr>Learning Journey Hazard and Risk Assessment</vt:lpstr>
      <vt:lpstr>PowerPoint Presentation</vt:lpstr>
      <vt:lpstr>PowerPoint Presentation</vt:lpstr>
      <vt:lpstr>PowerPoint Presentation</vt:lpstr>
      <vt:lpstr>Risk Concept</vt:lpstr>
      <vt:lpstr>PowerPoint Presentation</vt:lpstr>
      <vt:lpstr>PowerPoint Presentation</vt:lpstr>
      <vt:lpstr>PowerPoint Presentation</vt:lpstr>
      <vt:lpstr>PowerPoint Presentation</vt:lpstr>
      <vt:lpstr>Let‘s play a game</vt:lpstr>
      <vt:lpstr>Willingnes to pay</vt:lpstr>
      <vt:lpstr>Groupe exercice: Risk reduction for buildings 2, 5 and 17</vt:lpstr>
      <vt:lpstr>Let‘s play a game</vt:lpstr>
      <vt:lpstr>Download the Excel file in the tab „Risk“</vt:lpstr>
      <vt:lpstr>Risk and Cost-Benefit calculation with the Excel-sheet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Event 2022</dc:title>
  <dc:creator>Jöhr, Anton</dc:creator>
  <cp:lastModifiedBy>Jöhr, Anton</cp:lastModifiedBy>
  <cp:revision>29</cp:revision>
  <dcterms:modified xsi:type="dcterms:W3CDTF">2024-04-08T09:25:11Z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0x0101009EE1E29375F8D44289C9E12B6A4A0FF2</vt:lpwstr>
  </property>
</Properties>
</file>