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3"/>
    <p:sldMasterId id="2147483823" r:id="rId4"/>
  </p:sldMasterIdLst>
  <p:notesMasterIdLst>
    <p:notesMasterId r:id="rId38"/>
  </p:notesMasterIdLst>
  <p:handoutMasterIdLst>
    <p:handoutMasterId r:id="rId39"/>
  </p:handoutMasterIdLst>
  <p:sldIdLst>
    <p:sldId id="256" r:id="rId5"/>
    <p:sldId id="272" r:id="rId6"/>
    <p:sldId id="261" r:id="rId7"/>
    <p:sldId id="1506" r:id="rId8"/>
    <p:sldId id="1507" r:id="rId9"/>
    <p:sldId id="1496" r:id="rId10"/>
    <p:sldId id="1508" r:id="rId11"/>
    <p:sldId id="1485" r:id="rId12"/>
    <p:sldId id="1490" r:id="rId13"/>
    <p:sldId id="1491" r:id="rId14"/>
    <p:sldId id="1509" r:id="rId15"/>
    <p:sldId id="1510" r:id="rId16"/>
    <p:sldId id="1515" r:id="rId17"/>
    <p:sldId id="1486" r:id="rId18"/>
    <p:sldId id="1495" r:id="rId19"/>
    <p:sldId id="1497" r:id="rId20"/>
    <p:sldId id="1498" r:id="rId21"/>
    <p:sldId id="1426" r:id="rId22"/>
    <p:sldId id="1511" r:id="rId23"/>
    <p:sldId id="1516" r:id="rId24"/>
    <p:sldId id="1517" r:id="rId25"/>
    <p:sldId id="1518" r:id="rId26"/>
    <p:sldId id="1487" r:id="rId27"/>
    <p:sldId id="1499" r:id="rId28"/>
    <p:sldId id="1500" r:id="rId29"/>
    <p:sldId id="1501" r:id="rId30"/>
    <p:sldId id="1502" r:id="rId31"/>
    <p:sldId id="1488" r:id="rId32"/>
    <p:sldId id="1503" r:id="rId33"/>
    <p:sldId id="1504" r:id="rId34"/>
    <p:sldId id="1513" r:id="rId35"/>
    <p:sldId id="1514" r:id="rId36"/>
    <p:sldId id="1512" r:id="rId37"/>
  </p:sldIdLst>
  <p:sldSz cx="9144000" cy="6858000" type="screen4x3"/>
  <p:notesSz cx="6791325" cy="9925050"/>
  <p:defaultTextStyle>
    <a:defPPr>
      <a:defRPr lang="de-CH"/>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Start" id="{8CA6FB2E-0366-4BC6-9742-9D3C195F8F48}">
          <p14:sldIdLst>
            <p14:sldId id="256"/>
            <p14:sldId id="272"/>
            <p14:sldId id="261"/>
            <p14:sldId id="1506"/>
            <p14:sldId id="1507"/>
            <p14:sldId id="1496"/>
            <p14:sldId id="1508"/>
            <p14:sldId id="1485"/>
            <p14:sldId id="1490"/>
            <p14:sldId id="1491"/>
            <p14:sldId id="1509"/>
            <p14:sldId id="1510"/>
            <p14:sldId id="1515"/>
            <p14:sldId id="1486"/>
            <p14:sldId id="1495"/>
            <p14:sldId id="1497"/>
            <p14:sldId id="1498"/>
            <p14:sldId id="1426"/>
            <p14:sldId id="1511"/>
            <p14:sldId id="1516"/>
            <p14:sldId id="1517"/>
            <p14:sldId id="1518"/>
            <p14:sldId id="1487"/>
            <p14:sldId id="1499"/>
            <p14:sldId id="1500"/>
            <p14:sldId id="1501"/>
            <p14:sldId id="1502"/>
            <p14:sldId id="1488"/>
            <p14:sldId id="1503"/>
            <p14:sldId id="1504"/>
            <p14:sldId id="1513"/>
            <p14:sldId id="1514"/>
            <p14:sldId id="1512"/>
          </p14:sldIdLst>
        </p14:section>
        <p14:section name="material" id="{8D6EFA6B-36CE-4689-907E-82CDF42F99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tter Andreas" initials="Su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66FF"/>
    <a:srgbClr val="FF9999"/>
    <a:srgbClr val="E3F6FF"/>
    <a:srgbClr val="3399FF"/>
    <a:srgbClr val="FFFF99"/>
    <a:srgbClr val="CCECFF"/>
    <a:srgbClr val="99CC00"/>
    <a:srgbClr val="33CC3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552" autoAdjust="0"/>
  </p:normalViewPr>
  <p:slideViewPr>
    <p:cSldViewPr snapToGrid="0">
      <p:cViewPr varScale="1">
        <p:scale>
          <a:sx n="71" d="100"/>
          <a:sy n="71" d="100"/>
        </p:scale>
        <p:origin x="2676" y="6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26"/>
        <p:guide pos="213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050"/>
          <p:cNvSpPr>
            <a:spLocks noGrp="1" noChangeArrowheads="1"/>
          </p:cNvSpPr>
          <p:nvPr>
            <p:ph type="hdr" sz="quarter"/>
          </p:nvPr>
        </p:nvSpPr>
        <p:spPr bwMode="auto">
          <a:xfrm>
            <a:off x="2" y="0"/>
            <a:ext cx="2943437"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2" tIns="45655" rIns="91312" bIns="45655" numCol="1" anchor="t" anchorCtr="0" compatLnSpc="1">
            <a:prstTxWarp prst="textNoShape">
              <a:avLst/>
            </a:prstTxWarp>
          </a:bodyPr>
          <a:lstStyle>
            <a:lvl1pPr defTabSz="912012">
              <a:defRPr sz="1100">
                <a:latin typeface="Times New Roman" pitchFamily="18" charset="0"/>
              </a:defRPr>
            </a:lvl1pPr>
          </a:lstStyle>
          <a:p>
            <a:pPr>
              <a:defRPr/>
            </a:pPr>
            <a:endParaRPr lang="de-CH"/>
          </a:p>
        </p:txBody>
      </p:sp>
      <p:sp>
        <p:nvSpPr>
          <p:cNvPr id="45059" name="Rectangle 2051"/>
          <p:cNvSpPr>
            <a:spLocks noGrp="1" noChangeArrowheads="1"/>
          </p:cNvSpPr>
          <p:nvPr>
            <p:ph type="dt" sz="quarter" idx="1"/>
          </p:nvPr>
        </p:nvSpPr>
        <p:spPr bwMode="auto">
          <a:xfrm>
            <a:off x="3847889" y="0"/>
            <a:ext cx="2943436"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2" tIns="45655" rIns="91312" bIns="45655" numCol="1" anchor="t" anchorCtr="0" compatLnSpc="1">
            <a:prstTxWarp prst="textNoShape">
              <a:avLst/>
            </a:prstTxWarp>
          </a:bodyPr>
          <a:lstStyle>
            <a:lvl1pPr algn="r" defTabSz="912012">
              <a:defRPr sz="1100">
                <a:latin typeface="Times New Roman" pitchFamily="18" charset="0"/>
              </a:defRPr>
            </a:lvl1pPr>
          </a:lstStyle>
          <a:p>
            <a:pPr>
              <a:defRPr/>
            </a:pPr>
            <a:endParaRPr lang="de-CH"/>
          </a:p>
        </p:txBody>
      </p:sp>
      <p:sp>
        <p:nvSpPr>
          <p:cNvPr id="45060" name="Rectangle 2052"/>
          <p:cNvSpPr>
            <a:spLocks noGrp="1" noChangeArrowheads="1"/>
          </p:cNvSpPr>
          <p:nvPr>
            <p:ph type="ftr" sz="quarter" idx="2"/>
          </p:nvPr>
        </p:nvSpPr>
        <p:spPr bwMode="auto">
          <a:xfrm>
            <a:off x="2" y="9428798"/>
            <a:ext cx="2943437"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2" tIns="45655" rIns="91312" bIns="45655" numCol="1" anchor="b" anchorCtr="0" compatLnSpc="1">
            <a:prstTxWarp prst="textNoShape">
              <a:avLst/>
            </a:prstTxWarp>
          </a:bodyPr>
          <a:lstStyle>
            <a:lvl1pPr defTabSz="912012">
              <a:defRPr sz="1100">
                <a:latin typeface="Times New Roman" pitchFamily="18" charset="0"/>
              </a:defRPr>
            </a:lvl1pPr>
          </a:lstStyle>
          <a:p>
            <a:pPr>
              <a:defRPr/>
            </a:pPr>
            <a:endParaRPr lang="de-CH"/>
          </a:p>
        </p:txBody>
      </p:sp>
      <p:sp>
        <p:nvSpPr>
          <p:cNvPr id="45061" name="Rectangle 2053"/>
          <p:cNvSpPr>
            <a:spLocks noGrp="1" noChangeArrowheads="1"/>
          </p:cNvSpPr>
          <p:nvPr>
            <p:ph type="sldNum" sz="quarter" idx="3"/>
          </p:nvPr>
        </p:nvSpPr>
        <p:spPr bwMode="auto">
          <a:xfrm>
            <a:off x="3847889" y="9428798"/>
            <a:ext cx="2943436"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2" tIns="45655" rIns="91312" bIns="45655" numCol="1" anchor="b" anchorCtr="0" compatLnSpc="1">
            <a:prstTxWarp prst="textNoShape">
              <a:avLst/>
            </a:prstTxWarp>
          </a:bodyPr>
          <a:lstStyle>
            <a:lvl1pPr algn="r" defTabSz="912012">
              <a:defRPr sz="1100">
                <a:latin typeface="Times New Roman" pitchFamily="18" charset="0"/>
              </a:defRPr>
            </a:lvl1pPr>
          </a:lstStyle>
          <a:p>
            <a:pPr>
              <a:defRPr/>
            </a:pPr>
            <a:fld id="{F3E8C5BA-D5CE-4B32-A70F-73ADBC010279}" type="slidenum">
              <a:rPr lang="de-CH"/>
              <a:pPr>
                <a:defRPr/>
              </a:pPr>
              <a:t>‹#›</a:t>
            </a:fld>
            <a:endParaRPr lang="de-CH"/>
          </a:p>
        </p:txBody>
      </p:sp>
    </p:spTree>
    <p:extLst>
      <p:ext uri="{BB962C8B-B14F-4D97-AF65-F5344CB8AC3E}">
        <p14:creationId xmlns:p14="http://schemas.microsoft.com/office/powerpoint/2010/main" val="424808571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2" y="0"/>
            <a:ext cx="2943437"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2" tIns="45655" rIns="91312" bIns="45655" numCol="1" anchor="t" anchorCtr="0" compatLnSpc="1">
            <a:prstTxWarp prst="textNoShape">
              <a:avLst/>
            </a:prstTxWarp>
          </a:bodyPr>
          <a:lstStyle>
            <a:lvl1pPr defTabSz="912012">
              <a:defRPr sz="1100">
                <a:latin typeface="Times New Roman" pitchFamily="18" charset="0"/>
              </a:defRPr>
            </a:lvl1pPr>
          </a:lstStyle>
          <a:p>
            <a:pPr>
              <a:defRPr/>
            </a:pPr>
            <a:endParaRPr lang="de-CH"/>
          </a:p>
        </p:txBody>
      </p:sp>
      <p:sp>
        <p:nvSpPr>
          <p:cNvPr id="5123" name="Rectangle 3"/>
          <p:cNvSpPr>
            <a:spLocks noGrp="1" noChangeArrowheads="1"/>
          </p:cNvSpPr>
          <p:nvPr>
            <p:ph type="dt" idx="1"/>
          </p:nvPr>
        </p:nvSpPr>
        <p:spPr bwMode="auto">
          <a:xfrm>
            <a:off x="3847889" y="0"/>
            <a:ext cx="2943436"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2" tIns="45655" rIns="91312" bIns="45655" numCol="1" anchor="t" anchorCtr="0" compatLnSpc="1">
            <a:prstTxWarp prst="textNoShape">
              <a:avLst/>
            </a:prstTxWarp>
          </a:bodyPr>
          <a:lstStyle>
            <a:lvl1pPr algn="r" defTabSz="912012">
              <a:defRPr sz="1100">
                <a:latin typeface="Times New Roman" pitchFamily="18" charset="0"/>
              </a:defRPr>
            </a:lvl1pPr>
          </a:lstStyle>
          <a:p>
            <a:pPr>
              <a:defRPr/>
            </a:pPr>
            <a:endParaRPr lang="de-CH"/>
          </a:p>
        </p:txBody>
      </p:sp>
      <p:sp>
        <p:nvSpPr>
          <p:cNvPr id="19460" name="Rectangle 4"/>
          <p:cNvSpPr>
            <a:spLocks noGrp="1" noRot="1" noChangeAspect="1" noChangeArrowheads="1" noTextEdit="1"/>
          </p:cNvSpPr>
          <p:nvPr>
            <p:ph type="sldImg" idx="2"/>
          </p:nvPr>
        </p:nvSpPr>
        <p:spPr bwMode="auto">
          <a:xfrm>
            <a:off x="915988" y="744538"/>
            <a:ext cx="4959350"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06041" y="4714399"/>
            <a:ext cx="4979247" cy="446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2" tIns="45655" rIns="91312" bIns="45655" numCol="1" anchor="t" anchorCtr="0" compatLnSpc="1">
            <a:prstTxWarp prst="textNoShape">
              <a:avLst/>
            </a:prstTxWarp>
          </a:bodyPr>
          <a:lstStyle/>
          <a:p>
            <a:pPr lvl="0"/>
            <a:r>
              <a:rPr lang="de-CH" noProof="0"/>
              <a:t>Klicken Sie, um die Formate des Vorlagentextes zu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126" name="Rectangle 6"/>
          <p:cNvSpPr>
            <a:spLocks noGrp="1" noChangeArrowheads="1"/>
          </p:cNvSpPr>
          <p:nvPr>
            <p:ph type="ftr" sz="quarter" idx="4"/>
          </p:nvPr>
        </p:nvSpPr>
        <p:spPr bwMode="auto">
          <a:xfrm>
            <a:off x="2" y="9428798"/>
            <a:ext cx="2943437"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2" tIns="45655" rIns="91312" bIns="45655" numCol="1" anchor="b" anchorCtr="0" compatLnSpc="1">
            <a:prstTxWarp prst="textNoShape">
              <a:avLst/>
            </a:prstTxWarp>
          </a:bodyPr>
          <a:lstStyle>
            <a:lvl1pPr defTabSz="912012">
              <a:defRPr sz="1100">
                <a:latin typeface="Times New Roman" pitchFamily="18" charset="0"/>
              </a:defRPr>
            </a:lvl1pPr>
          </a:lstStyle>
          <a:p>
            <a:pPr>
              <a:defRPr/>
            </a:pPr>
            <a:endParaRPr lang="de-CH"/>
          </a:p>
        </p:txBody>
      </p:sp>
      <p:sp>
        <p:nvSpPr>
          <p:cNvPr id="5127" name="Rectangle 7"/>
          <p:cNvSpPr>
            <a:spLocks noGrp="1" noChangeArrowheads="1"/>
          </p:cNvSpPr>
          <p:nvPr>
            <p:ph type="sldNum" sz="quarter" idx="5"/>
          </p:nvPr>
        </p:nvSpPr>
        <p:spPr bwMode="auto">
          <a:xfrm>
            <a:off x="3847889" y="9428798"/>
            <a:ext cx="2943436"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2" tIns="45655" rIns="91312" bIns="45655" numCol="1" anchor="b" anchorCtr="0" compatLnSpc="1">
            <a:prstTxWarp prst="textNoShape">
              <a:avLst/>
            </a:prstTxWarp>
          </a:bodyPr>
          <a:lstStyle>
            <a:lvl1pPr algn="r" defTabSz="912012">
              <a:defRPr sz="1100">
                <a:latin typeface="Times New Roman" pitchFamily="18" charset="0"/>
              </a:defRPr>
            </a:lvl1pPr>
          </a:lstStyle>
          <a:p>
            <a:pPr>
              <a:defRPr/>
            </a:pPr>
            <a:fld id="{B1DB6612-6035-4F1E-AAEF-9C78E19CAB2D}" type="slidenum">
              <a:rPr lang="de-CH"/>
              <a:pPr>
                <a:defRPr/>
              </a:pPr>
              <a:t>‹#›</a:t>
            </a:fld>
            <a:endParaRPr lang="de-CH"/>
          </a:p>
        </p:txBody>
      </p:sp>
    </p:spTree>
    <p:extLst>
      <p:ext uri="{BB962C8B-B14F-4D97-AF65-F5344CB8AC3E}">
        <p14:creationId xmlns:p14="http://schemas.microsoft.com/office/powerpoint/2010/main" val="375005460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9d9c14521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9d9c1452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Copters</a:t>
            </a:r>
            <a:endParaRPr lang="en-AI" dirty="0"/>
          </a:p>
        </p:txBody>
      </p:sp>
    </p:spTree>
    <p:extLst>
      <p:ext uri="{BB962C8B-B14F-4D97-AF65-F5344CB8AC3E}">
        <p14:creationId xmlns:p14="http://schemas.microsoft.com/office/powerpoint/2010/main" val="174969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Ultimately anything that flies adheres to some basic physical laws like lift, thrust, drag and gravity. These forces always have to be within a certain balance. If an imbalance occurs the flight becomes turbulent, increasing the imbalance until ultimately the structure of the flying object fails. </a:t>
            </a:r>
          </a:p>
          <a:p>
            <a:endParaRPr lang="en-GB" dirty="0"/>
          </a:p>
          <a:p>
            <a:r>
              <a:rPr lang="en-GB" dirty="0"/>
              <a:t>These limits are also called operational limitations and they are described in the specifications of each drone user manual. </a:t>
            </a:r>
          </a:p>
          <a:p>
            <a:r>
              <a:rPr lang="en-GB" dirty="0"/>
              <a:t>But also in many cases the drone’s autopilot and sensors can detect if such limits are reached and either give the user a warning or even execute a safety action completely automatically. </a:t>
            </a:r>
          </a:p>
          <a:p>
            <a:endParaRPr lang="en-GB" dirty="0"/>
          </a:p>
          <a:p>
            <a:endParaRPr lang="en-AI" dirty="0"/>
          </a:p>
        </p:txBody>
      </p:sp>
    </p:spTree>
    <p:extLst>
      <p:ext uri="{BB962C8B-B14F-4D97-AF65-F5344CB8AC3E}">
        <p14:creationId xmlns:p14="http://schemas.microsoft.com/office/powerpoint/2010/main" val="388609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you need to fly a drone:</a:t>
            </a:r>
          </a:p>
          <a:p>
            <a:endParaRPr lang="en-GB" dirty="0"/>
          </a:p>
          <a:p>
            <a:r>
              <a:rPr lang="en-GB" dirty="0"/>
              <a:t>The ground station:</a:t>
            </a:r>
          </a:p>
          <a:p>
            <a:r>
              <a:rPr lang="en-GB" dirty="0"/>
              <a:t>You need a controller with the flight planning and flight execution software on it. </a:t>
            </a:r>
          </a:p>
          <a:p>
            <a:r>
              <a:rPr lang="en-GB" dirty="0"/>
              <a:t>This can come as fully integrated or as a controller that attaches to your phone and the software runs on your phone</a:t>
            </a:r>
          </a:p>
          <a:p>
            <a:r>
              <a:rPr lang="en-GB" dirty="0"/>
              <a:t>Or then you are required to have your own laptop or tablet on which the software to plan and fly is installed.</a:t>
            </a:r>
          </a:p>
          <a:p>
            <a:endParaRPr lang="en-GB" dirty="0"/>
          </a:p>
          <a:p>
            <a:r>
              <a:rPr lang="en-GB" dirty="0"/>
              <a:t>The drone:</a:t>
            </a:r>
          </a:p>
          <a:p>
            <a:r>
              <a:rPr lang="en-GB" dirty="0"/>
              <a:t>Which includes the frame, removable propellers, if not integrated a camera and storage device like an SD-Card.</a:t>
            </a:r>
          </a:p>
          <a:p>
            <a:r>
              <a:rPr lang="en-GB" dirty="0"/>
              <a:t>And of course batteries.</a:t>
            </a:r>
          </a:p>
          <a:p>
            <a:endParaRPr lang="en-GB" dirty="0"/>
          </a:p>
          <a:p>
            <a:r>
              <a:rPr lang="en-GB" dirty="0"/>
              <a:t>The Processing station:</a:t>
            </a:r>
          </a:p>
          <a:p>
            <a:r>
              <a:rPr lang="en-GB" dirty="0"/>
              <a:t>A computer with enough CPU, RAM and storage to process the data. Plus the required processing software.</a:t>
            </a:r>
          </a:p>
          <a:p>
            <a:r>
              <a:rPr lang="en-GB" dirty="0"/>
              <a:t>Or then a tablet or computer with internet access to upload the collected images onto a cloud processing software.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AI" dirty="0"/>
          </a:p>
        </p:txBody>
      </p:sp>
    </p:spTree>
    <p:extLst>
      <p:ext uri="{BB962C8B-B14F-4D97-AF65-F5344CB8AC3E}">
        <p14:creationId xmlns:p14="http://schemas.microsoft.com/office/powerpoint/2010/main" val="143451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Regarding regulations, the world is still wild around regulating drone flying. </a:t>
            </a:r>
          </a:p>
          <a:p>
            <a:endParaRPr lang="en-GB" dirty="0"/>
          </a:p>
          <a:p>
            <a:r>
              <a:rPr lang="en-GB" dirty="0"/>
              <a:t>The most important to be aware of are:</a:t>
            </a:r>
          </a:p>
          <a:p>
            <a:pPr marL="171450" indent="-171450">
              <a:buFontTx/>
              <a:buChar char="-"/>
            </a:pPr>
            <a:r>
              <a:rPr lang="en-GB" dirty="0"/>
              <a:t>Privacy</a:t>
            </a:r>
          </a:p>
          <a:p>
            <a:pPr marL="171450" indent="-171450">
              <a:buFontTx/>
              <a:buChar char="-"/>
            </a:pPr>
            <a:r>
              <a:rPr lang="en-GB" dirty="0"/>
              <a:t>Avoid controlled airspaces and areas within 5km of an airport</a:t>
            </a:r>
          </a:p>
          <a:p>
            <a:pPr marL="171450" indent="-171450">
              <a:buFontTx/>
              <a:buChar char="-"/>
            </a:pPr>
            <a:r>
              <a:rPr lang="en-GB" dirty="0"/>
              <a:t>Avoid flying over people</a:t>
            </a:r>
          </a:p>
          <a:p>
            <a:pPr marL="171450" indent="-171450">
              <a:buFontTx/>
              <a:buChar char="-"/>
            </a:pPr>
            <a:r>
              <a:rPr lang="en-GB" dirty="0"/>
              <a:t>Avoid tourist sites or get the authorization</a:t>
            </a:r>
          </a:p>
          <a:p>
            <a:pPr marL="171450" indent="-171450">
              <a:buFontTx/>
              <a:buChar char="-"/>
            </a:pPr>
            <a:endParaRPr lang="en-GB" dirty="0"/>
          </a:p>
          <a:p>
            <a:pPr marL="0" indent="0">
              <a:buFontTx/>
              <a:buNone/>
            </a:pPr>
            <a:r>
              <a:rPr lang="en-GB" dirty="0"/>
              <a:t>It’s the country’s Civil Aviation Authority’s role to regulate drone flights. </a:t>
            </a:r>
          </a:p>
          <a:p>
            <a:pPr marL="0" indent="0">
              <a:buFontTx/>
              <a:buNone/>
            </a:pPr>
            <a:endParaRPr lang="en-GB" dirty="0"/>
          </a:p>
          <a:p>
            <a:pPr marL="0" indent="0">
              <a:buFontTx/>
              <a:buNone/>
            </a:pPr>
            <a:r>
              <a:rPr lang="en-GB" dirty="0"/>
              <a:t>In Europe, EASA has established rules that are now valid everywhere.</a:t>
            </a:r>
          </a:p>
          <a:p>
            <a:pPr marL="0" indent="0">
              <a:buFontTx/>
              <a:buNone/>
            </a:pPr>
            <a:r>
              <a:rPr lang="en-GB" dirty="0"/>
              <a:t>However, if you want to fly or get a permit, this would still go through your local CAA.</a:t>
            </a:r>
          </a:p>
          <a:p>
            <a:pPr marL="0" indent="0">
              <a:buFontTx/>
              <a:buNone/>
            </a:pPr>
            <a:endParaRPr lang="en-GB" dirty="0"/>
          </a:p>
          <a:p>
            <a:pPr marL="0" indent="0">
              <a:buFontTx/>
              <a:buNone/>
            </a:pPr>
            <a:r>
              <a:rPr lang="en-GB" dirty="0"/>
              <a:t>It is important to have a drone pilot’s license if the drone is heavier than 250g. This is true for most countries. </a:t>
            </a:r>
          </a:p>
          <a:p>
            <a:pPr marL="0" indent="0">
              <a:buFontTx/>
              <a:buNone/>
            </a:pPr>
            <a:r>
              <a:rPr lang="en-GB" dirty="0"/>
              <a:t>And it’s also wise to have liability insurance. </a:t>
            </a:r>
          </a:p>
          <a:p>
            <a:pPr marL="0" indent="0">
              <a:buFontTx/>
              <a:buNone/>
            </a:pPr>
            <a:endParaRPr lang="en-GB" dirty="0"/>
          </a:p>
        </p:txBody>
      </p:sp>
    </p:spTree>
    <p:extLst>
      <p:ext uri="{BB962C8B-B14F-4D97-AF65-F5344CB8AC3E}">
        <p14:creationId xmlns:p14="http://schemas.microsoft.com/office/powerpoint/2010/main" val="837084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I" dirty="0"/>
          </a:p>
        </p:txBody>
      </p:sp>
    </p:spTree>
    <p:extLst>
      <p:ext uri="{BB962C8B-B14F-4D97-AF65-F5344CB8AC3E}">
        <p14:creationId xmlns:p14="http://schemas.microsoft.com/office/powerpoint/2010/main" val="3019273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In order to create the basic data for our hazard and risk assessment like discussed in the 2nd session:  orthomosaic, elevation models, dsm dtm etc. </a:t>
            </a:r>
          </a:p>
          <a:p>
            <a:r>
              <a:rPr lang="de-CH" dirty="0"/>
              <a:t>The drone, the flying process and the data harvesting and processing must be done in a specific way. </a:t>
            </a:r>
          </a:p>
          <a:p>
            <a:endParaRPr lang="de-CH" dirty="0"/>
          </a:p>
          <a:p>
            <a:endParaRPr lang="de-CH" dirty="0"/>
          </a:p>
          <a:p>
            <a:r>
              <a:rPr lang="de-CH" dirty="0"/>
              <a:t>1st the drone must be equipped with a suitable camera.</a:t>
            </a:r>
          </a:p>
          <a:p>
            <a:r>
              <a:rPr lang="de-CH" dirty="0"/>
              <a:t>2nd the flight program has to be such that images overlap at least 60%. </a:t>
            </a:r>
          </a:p>
          <a:p>
            <a:r>
              <a:rPr lang="de-CH" dirty="0"/>
              <a:t>3rd after the flight the images need be processed to correct for distortion and know their XYZ position at which they have been taken.</a:t>
            </a:r>
          </a:p>
          <a:p>
            <a:r>
              <a:rPr lang="de-CH" dirty="0"/>
              <a:t>4th this data has then to be processed by photogrammetric software on a decently powered computer</a:t>
            </a:r>
          </a:p>
          <a:p>
            <a:endParaRPr lang="de-CH" dirty="0"/>
          </a:p>
          <a:p>
            <a:r>
              <a:rPr lang="de-CH" dirty="0"/>
              <a:t>Let’s look at these steps in more detail</a:t>
            </a:r>
          </a:p>
        </p:txBody>
      </p:sp>
    </p:spTree>
    <p:extLst>
      <p:ext uri="{BB962C8B-B14F-4D97-AF65-F5344CB8AC3E}">
        <p14:creationId xmlns:p14="http://schemas.microsoft.com/office/powerpoint/2010/main" val="382677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b="1" dirty="0"/>
              <a:t>Demo</a:t>
            </a:r>
            <a:r>
              <a:rPr lang="de-CH" dirty="0"/>
              <a:t> in eMotion flight planning software.</a:t>
            </a:r>
          </a:p>
          <a:p>
            <a:endParaRPr lang="de-CH" dirty="0"/>
          </a:p>
          <a:p>
            <a:r>
              <a:rPr lang="de-CH" dirty="0"/>
              <a:t>The conclusions of the planning should be an awareness of the flight height and duration. Duration is important to understand how many batteries are required to cover the area.</a:t>
            </a:r>
          </a:p>
          <a:p>
            <a:endParaRPr lang="de-CH" dirty="0"/>
          </a:p>
          <a:p>
            <a:r>
              <a:rPr lang="de-CH" dirty="0"/>
              <a:t>The amount of data collected is also interesting, but it’s best to always take off with an empty storage and back available.</a:t>
            </a:r>
          </a:p>
        </p:txBody>
      </p:sp>
    </p:spTree>
    <p:extLst>
      <p:ext uri="{BB962C8B-B14F-4D97-AF65-F5344CB8AC3E}">
        <p14:creationId xmlns:p14="http://schemas.microsoft.com/office/powerpoint/2010/main" val="336135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2353908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Small demo emotion if there is time.</a:t>
            </a:r>
          </a:p>
        </p:txBody>
      </p:sp>
    </p:spTree>
    <p:extLst>
      <p:ext uri="{BB962C8B-B14F-4D97-AF65-F5344CB8AC3E}">
        <p14:creationId xmlns:p14="http://schemas.microsoft.com/office/powerpoint/2010/main" val="3023651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https://support.pix4d.com/hc/en-us/articles/115002439383-Computer-requirements-PIX4Dmapper</a:t>
            </a:r>
          </a:p>
          <a:p>
            <a:endParaRPr lang="de-DE" dirty="0"/>
          </a:p>
          <a:p>
            <a:endParaRPr lang="en-AI" dirty="0"/>
          </a:p>
        </p:txBody>
      </p:sp>
    </p:spTree>
    <p:extLst>
      <p:ext uri="{BB962C8B-B14F-4D97-AF65-F5344CB8AC3E}">
        <p14:creationId xmlns:p14="http://schemas.microsoft.com/office/powerpoint/2010/main" val="306480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Platform is a network of Swiss-based organisations working on a not-for profit basis. It was founded in 2011, almost 10 years ago, by 7 member organisations and has since steadily increased its membership to 20.</a:t>
            </a:r>
            <a:endParaRPr lang="de-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work on shaping the understanding of disaster risk reduction and climate change adaptation and enhancing the quality of projects among us member organisations, always with the ultimate goal to strengthen the resilience of people, communities and governments. We work on 3 pillars: capacity building through learning and exchange, like this workshop on the humanitarian-development nexus, providing conceptual support – methods and tools – and advocacy and policy dialogue.</a:t>
            </a:r>
            <a:endParaRPr lang="de-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During the past years, we steadily increased our partnerships and alliances. We collaborate closely with the Swiss Agency for Development and Cooperation, we also work with several Swiss Universities. Through our membership in GNDR, the Global Network of Civil Society Organisations for Disaster Reduction, and PEDRR, the Partnership for Environment and Disaster Risk Reduction, we are connected at the international level. And through our member organisations, we are closely linked with their own networks, for instance the IFRC, Save the Children, Caritas network and many others.</a:t>
            </a:r>
            <a:endParaRPr lang="de-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are working based on a 4 year programme for which we receive a financial contribution from the SDC. For more information on events or resources, you can always visit our website.</a:t>
            </a:r>
            <a:endParaRPr lang="de-CH" sz="1200" kern="1200" dirty="0">
              <a:solidFill>
                <a:schemeClr val="tx1"/>
              </a:solidFill>
              <a:effectLst/>
              <a:latin typeface="+mn-lt"/>
              <a:ea typeface="+mn-ea"/>
              <a:cs typeface="+mn-cs"/>
            </a:endParaRPr>
          </a:p>
          <a:p>
            <a:endParaRPr lang="de-CH" baseline="0" dirty="0">
              <a:cs typeface="Calibri"/>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16CCE5F-9542-5843-ACC7-3E84F190941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8222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https://geo-matching.com/</a:t>
            </a:r>
            <a:endParaRPr lang="en-AI" dirty="0"/>
          </a:p>
        </p:txBody>
      </p:sp>
    </p:spTree>
    <p:extLst>
      <p:ext uri="{BB962C8B-B14F-4D97-AF65-F5344CB8AC3E}">
        <p14:creationId xmlns:p14="http://schemas.microsoft.com/office/powerpoint/2010/main" val="2984885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agriculture, multispectral imagery is interesting, since the reflection of the plants in the near infrared part of the spectrum </a:t>
            </a:r>
            <a:r>
              <a:rPr lang="en-GB" dirty="0" err="1"/>
              <a:t>unveal</a:t>
            </a:r>
            <a:r>
              <a:rPr lang="en-GB" dirty="0"/>
              <a:t> information about the health state of the plants.</a:t>
            </a:r>
            <a:endParaRPr lang="en-AI" dirty="0"/>
          </a:p>
        </p:txBody>
      </p:sp>
    </p:spTree>
    <p:extLst>
      <p:ext uri="{BB962C8B-B14F-4D97-AF65-F5344CB8AC3E}">
        <p14:creationId xmlns:p14="http://schemas.microsoft.com/office/powerpoint/2010/main" val="3376683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19d9c145211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19d9c14521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week with Georg, we looked at the different tools the Augur platform provides. </a:t>
            </a:r>
          </a:p>
          <a:p>
            <a:r>
              <a:rPr lang="en-GB" dirty="0"/>
              <a:t>From analysing rainfall, to discharge areas and flooding parameters. </a:t>
            </a:r>
          </a:p>
          <a:p>
            <a:endParaRPr lang="en-GB" dirty="0"/>
          </a:p>
          <a:p>
            <a:r>
              <a:rPr lang="en-GB" dirty="0"/>
              <a:t>And with me a couple of weeks ago, we looked at remote sensing and GIS basics, like raster versus vector data, resolutions, scale, </a:t>
            </a:r>
            <a:r>
              <a:rPr lang="en-GB" dirty="0" err="1"/>
              <a:t>orthos</a:t>
            </a:r>
            <a:r>
              <a:rPr lang="en-GB" dirty="0"/>
              <a:t> and elevation models. </a:t>
            </a:r>
          </a:p>
          <a:p>
            <a:endParaRPr lang="en-GB" dirty="0"/>
          </a:p>
          <a:p>
            <a:r>
              <a:rPr lang="en-GB" dirty="0"/>
              <a:t>Today it’s about the use of drones and data processing, where will mainly look at drones used for aerial mapping.</a:t>
            </a:r>
          </a:p>
          <a:p>
            <a:endParaRPr lang="en-GB" dirty="0"/>
          </a:p>
          <a:p>
            <a:endParaRPr lang="en-GB" dirty="0"/>
          </a:p>
          <a:p>
            <a:endParaRPr lang="en-GB" dirty="0"/>
          </a:p>
          <a:p>
            <a:endParaRPr lang="en-GB" dirty="0"/>
          </a:p>
          <a:p>
            <a:endParaRPr lang="en-GB" dirty="0"/>
          </a:p>
          <a:p>
            <a:endParaRPr lang="en-GB" dirty="0"/>
          </a:p>
          <a:p>
            <a:endParaRPr lang="en-GB" dirty="0"/>
          </a:p>
          <a:p>
            <a:endParaRPr lang="en-AI" dirty="0"/>
          </a:p>
        </p:txBody>
      </p:sp>
    </p:spTree>
    <p:extLst>
      <p:ext uri="{BB962C8B-B14F-4D97-AF65-F5344CB8AC3E}">
        <p14:creationId xmlns:p14="http://schemas.microsoft.com/office/powerpoint/2010/main" val="159206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it take to be a drone pilot?</a:t>
            </a:r>
          </a:p>
          <a:p>
            <a:endParaRPr lang="en-GB" dirty="0"/>
          </a:p>
          <a:p>
            <a:r>
              <a:rPr lang="en-GB" dirty="0"/>
              <a:t>If smartphone technology and a bit of tinkering is fine for you, you are ready to go. </a:t>
            </a:r>
          </a:p>
          <a:p>
            <a:endParaRPr lang="en-GB" dirty="0"/>
          </a:p>
          <a:p>
            <a:r>
              <a:rPr lang="en-GB" dirty="0"/>
              <a:t>Flying a drone might tickle your skills in:</a:t>
            </a:r>
          </a:p>
          <a:p>
            <a:r>
              <a:rPr lang="en-GB" dirty="0"/>
              <a:t>Basic physics (why drones fly), weather forecasting skills, your orientation and navigation skills as well as your camera operating talents.</a:t>
            </a:r>
          </a:p>
          <a:p>
            <a:endParaRPr lang="en-GB" dirty="0"/>
          </a:p>
          <a:p>
            <a:r>
              <a:rPr lang="en-GB" dirty="0"/>
              <a:t>A certification or license as a drone pilot is necessary if you operate a drone commercially.</a:t>
            </a:r>
          </a:p>
          <a:p>
            <a:endParaRPr lang="en-GB" dirty="0"/>
          </a:p>
          <a:p>
            <a:r>
              <a:rPr lang="en-GB" dirty="0"/>
              <a:t>In the next step, one needs a drone, batteries, and a controller. </a:t>
            </a:r>
          </a:p>
          <a:p>
            <a:endParaRPr lang="en-GB" dirty="0"/>
          </a:p>
          <a:p>
            <a:r>
              <a:rPr lang="en-GB" dirty="0"/>
              <a:t>A safe area to fly, with no other air traffic, know the regulations and then start practicing flying skills.</a:t>
            </a:r>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606548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we will look at the types of drones out there. Remember that the drone is just a means of bringing a camera or another sensor up in the air. Other platforms could be aircraft, helicopters, and satellites. </a:t>
            </a:r>
          </a:p>
          <a:p>
            <a:endParaRPr lang="en-GB" dirty="0"/>
          </a:p>
          <a:p>
            <a:r>
              <a:rPr lang="en-GB" dirty="0"/>
              <a:t>We have in recent years become very inexpensive and accessible to use for aerial mapping and other applications. </a:t>
            </a:r>
          </a:p>
          <a:p>
            <a:endParaRPr lang="en-GB" dirty="0"/>
          </a:p>
          <a:p>
            <a:endParaRPr lang="en-AI" dirty="0"/>
          </a:p>
        </p:txBody>
      </p:sp>
    </p:spTree>
    <p:extLst>
      <p:ext uri="{BB962C8B-B14F-4D97-AF65-F5344CB8AC3E}">
        <p14:creationId xmlns:p14="http://schemas.microsoft.com/office/powerpoint/2010/main" val="389108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around 3 types of drones, copters, fixed wing and </a:t>
            </a:r>
            <a:r>
              <a:rPr lang="en-GB" dirty="0" err="1"/>
              <a:t>vtol</a:t>
            </a:r>
            <a:r>
              <a:rPr lang="en-GB" dirty="0"/>
              <a:t> fixed wing drones. </a:t>
            </a:r>
            <a:r>
              <a:rPr lang="en-GB" dirty="0" err="1"/>
              <a:t>Vtol</a:t>
            </a:r>
            <a:r>
              <a:rPr lang="en-GB" dirty="0"/>
              <a:t> stands for vertical take off and landing.</a:t>
            </a:r>
          </a:p>
          <a:p>
            <a:endParaRPr lang="en-GB" dirty="0"/>
          </a:p>
          <a:p>
            <a:r>
              <a:rPr lang="en-GB" dirty="0"/>
              <a:t>These drone types are mainly different in their flight behaviour.</a:t>
            </a:r>
          </a:p>
          <a:p>
            <a:r>
              <a:rPr lang="en-GB" dirty="0"/>
              <a:t>Fixed wing drones, like airplanes, use 1 wing or also 1 </a:t>
            </a:r>
            <a:r>
              <a:rPr lang="en-GB" dirty="0" err="1"/>
              <a:t>airfoil</a:t>
            </a:r>
            <a:r>
              <a:rPr lang="en-GB" dirty="0"/>
              <a:t> to fly and usually have 1 propeller for forward motion. They are launched by throwing them up in the air by hand.</a:t>
            </a:r>
          </a:p>
          <a:p>
            <a:endParaRPr lang="en-GB" dirty="0"/>
          </a:p>
          <a:p>
            <a:r>
              <a:rPr lang="en-GB" dirty="0"/>
              <a:t>Copter drones, have either 2 propellers like a helicopter, or then 4 to 6 propellers. These take off and land vertically and can hover.</a:t>
            </a:r>
          </a:p>
          <a:p>
            <a:endParaRPr lang="en-GB" dirty="0"/>
          </a:p>
          <a:p>
            <a:r>
              <a:rPr lang="en-GB" dirty="0"/>
              <a:t>VTOL drones, where technically one has to say VTOL fixed wing drones, have a couple of propellers to take off like a copter drone and once at a certain altitude will switch to fixed wing flight mode, by repositioning some of it’s propellers or tilting it’s entire body.</a:t>
            </a:r>
          </a:p>
          <a:p>
            <a:endParaRPr lang="en-GB" dirty="0"/>
          </a:p>
          <a:p>
            <a:r>
              <a:rPr lang="en-GB" dirty="0"/>
              <a:t>Let’s look at the properties of each type of drone.</a:t>
            </a:r>
          </a:p>
          <a:p>
            <a:endParaRPr lang="en-GB" dirty="0"/>
          </a:p>
          <a:p>
            <a:endParaRPr lang="en-AI" dirty="0"/>
          </a:p>
        </p:txBody>
      </p:sp>
    </p:spTree>
    <p:extLst>
      <p:ext uri="{BB962C8B-B14F-4D97-AF65-F5344CB8AC3E}">
        <p14:creationId xmlns:p14="http://schemas.microsoft.com/office/powerpoint/2010/main" val="1688838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Copters</a:t>
            </a:r>
            <a:endParaRPr lang="en-AI" dirty="0"/>
          </a:p>
        </p:txBody>
      </p:sp>
    </p:spTree>
    <p:extLst>
      <p:ext uri="{BB962C8B-B14F-4D97-AF65-F5344CB8AC3E}">
        <p14:creationId xmlns:p14="http://schemas.microsoft.com/office/powerpoint/2010/main" val="4021961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Copters</a:t>
            </a:r>
            <a:endParaRPr lang="en-AI" dirty="0"/>
          </a:p>
        </p:txBody>
      </p:sp>
    </p:spTree>
    <p:extLst>
      <p:ext uri="{BB962C8B-B14F-4D97-AF65-F5344CB8AC3E}">
        <p14:creationId xmlns:p14="http://schemas.microsoft.com/office/powerpoint/2010/main" val="3299392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02" name="Rectangle 3074"/>
          <p:cNvSpPr>
            <a:spLocks noGrp="1" noChangeArrowheads="1"/>
          </p:cNvSpPr>
          <p:nvPr>
            <p:ph type="ctrTitle"/>
          </p:nvPr>
        </p:nvSpPr>
        <p:spPr>
          <a:xfrm>
            <a:off x="685800" y="1752600"/>
            <a:ext cx="8001000" cy="1601788"/>
          </a:xfrm>
        </p:spPr>
        <p:txBody>
          <a:bodyPr wrap="square"/>
          <a:lstStyle>
            <a:lvl1pPr>
              <a:defRPr sz="4000">
                <a:solidFill>
                  <a:srgbClr val="E63C32"/>
                </a:solidFill>
              </a:defRPr>
            </a:lvl1pPr>
          </a:lstStyle>
          <a:p>
            <a:pPr lvl="0"/>
            <a:r>
              <a:rPr lang="de-CH" noProof="0"/>
              <a:t>Klicken Sie, um das Titelformat zu bearbeiten</a:t>
            </a:r>
          </a:p>
        </p:txBody>
      </p:sp>
      <p:sp>
        <p:nvSpPr>
          <p:cNvPr id="51203" name="Rectangle 3075"/>
          <p:cNvSpPr>
            <a:spLocks noGrp="1" noChangeArrowheads="1"/>
          </p:cNvSpPr>
          <p:nvPr>
            <p:ph type="subTitle" idx="1"/>
          </p:nvPr>
        </p:nvSpPr>
        <p:spPr>
          <a:xfrm>
            <a:off x="685800" y="5865813"/>
            <a:ext cx="8001000" cy="763587"/>
          </a:xfrm>
        </p:spPr>
        <p:txBody>
          <a:bodyPr/>
          <a:lstStyle>
            <a:lvl1pPr>
              <a:defRPr sz="2000">
                <a:solidFill>
                  <a:schemeClr val="tx1"/>
                </a:solidFill>
              </a:defRPr>
            </a:lvl1pPr>
          </a:lstStyle>
          <a:p>
            <a:pPr lvl="0"/>
            <a:r>
              <a:rPr lang="de-CH" noProof="0"/>
              <a:t>Klicken Sie, um das Format des Untertitelmasters zu bearbeiten</a:t>
            </a:r>
          </a:p>
        </p:txBody>
      </p:sp>
      <p:cxnSp>
        <p:nvCxnSpPr>
          <p:cNvPr id="7" name="Gerade Verbindung 6"/>
          <p:cNvCxnSpPr/>
          <p:nvPr userDrawn="1"/>
        </p:nvCxnSpPr>
        <p:spPr>
          <a:xfrm>
            <a:off x="87782" y="6525158"/>
            <a:ext cx="8243418" cy="0"/>
          </a:xfrm>
          <a:prstGeom prst="line">
            <a:avLst/>
          </a:prstGeom>
          <a:ln w="25400">
            <a:solidFill>
              <a:srgbClr val="D12219"/>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userDrawn="1"/>
        </p:nvCxnSpPr>
        <p:spPr>
          <a:xfrm>
            <a:off x="-4" y="691116"/>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54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cxnSp>
        <p:nvCxnSpPr>
          <p:cNvPr id="5" name="Gerade Verbindung 4"/>
          <p:cNvCxnSpPr/>
          <p:nvPr userDrawn="1"/>
        </p:nvCxnSpPr>
        <p:spPr>
          <a:xfrm>
            <a:off x="0" y="712381"/>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415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89688" y="74613"/>
            <a:ext cx="1951037" cy="5027612"/>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531813" y="74613"/>
            <a:ext cx="5705475" cy="502761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cxnSp>
        <p:nvCxnSpPr>
          <p:cNvPr id="5" name="Gerade Verbindung 4"/>
          <p:cNvCxnSpPr/>
          <p:nvPr userDrawn="1"/>
        </p:nvCxnSpPr>
        <p:spPr>
          <a:xfrm>
            <a:off x="0" y="712381"/>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581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cxnSp>
        <p:nvCxnSpPr>
          <p:cNvPr id="2" name="Gerade Verbindung 1"/>
          <p:cNvCxnSpPr/>
          <p:nvPr userDrawn="1"/>
        </p:nvCxnSpPr>
        <p:spPr>
          <a:xfrm>
            <a:off x="0" y="712381"/>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715487"/>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2435264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3709965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420666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1954522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3139287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2749813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437142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cxnSp>
        <p:nvCxnSpPr>
          <p:cNvPr id="6" name="Gerade Verbindung 5"/>
          <p:cNvCxnSpPr/>
          <p:nvPr userDrawn="1"/>
        </p:nvCxnSpPr>
        <p:spPr>
          <a:xfrm>
            <a:off x="-4" y="691116"/>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102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2389835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478901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3401656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95DCB2E7-5CB3-E44F-9A5E-4E694B3EB386}" type="datetimeFigureOut">
              <a:rPr lang="sv-SE" smtClean="0"/>
              <a:t>2023-05-07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4591FB5-EB95-1F42-882D-5B557D286D43}" type="slidenum">
              <a:rPr lang="sv-SE" smtClean="0"/>
              <a:t>‹#›</a:t>
            </a:fld>
            <a:endParaRPr lang="sv-SE"/>
          </a:p>
        </p:txBody>
      </p:sp>
    </p:spTree>
    <p:extLst>
      <p:ext uri="{BB962C8B-B14F-4D97-AF65-F5344CB8AC3E}">
        <p14:creationId xmlns:p14="http://schemas.microsoft.com/office/powerpoint/2010/main" val="3936856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cxnSp>
        <p:nvCxnSpPr>
          <p:cNvPr id="5" name="Gerade Verbindung 4"/>
          <p:cNvCxnSpPr/>
          <p:nvPr userDrawn="1"/>
        </p:nvCxnSpPr>
        <p:spPr>
          <a:xfrm>
            <a:off x="-4" y="691116"/>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17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1813" y="1446213"/>
            <a:ext cx="3827462" cy="3656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11675" y="1446213"/>
            <a:ext cx="3829050" cy="3656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cxnSp>
        <p:nvCxnSpPr>
          <p:cNvPr id="6" name="Gerade Verbindung 5"/>
          <p:cNvCxnSpPr/>
          <p:nvPr userDrawn="1"/>
        </p:nvCxnSpPr>
        <p:spPr>
          <a:xfrm>
            <a:off x="-4" y="691116"/>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65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cxnSp>
        <p:nvCxnSpPr>
          <p:cNvPr id="8" name="Gerade Verbindung 7"/>
          <p:cNvCxnSpPr/>
          <p:nvPr userDrawn="1"/>
        </p:nvCxnSpPr>
        <p:spPr>
          <a:xfrm>
            <a:off x="-4" y="691116"/>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3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cxnSp>
        <p:nvCxnSpPr>
          <p:cNvPr id="4" name="Gerade Verbindung 3"/>
          <p:cNvCxnSpPr/>
          <p:nvPr userDrawn="1"/>
        </p:nvCxnSpPr>
        <p:spPr>
          <a:xfrm>
            <a:off x="-4" y="691116"/>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7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cxnSp>
        <p:nvCxnSpPr>
          <p:cNvPr id="4" name="Gerade Verbindung 3"/>
          <p:cNvCxnSpPr/>
          <p:nvPr userDrawn="1"/>
        </p:nvCxnSpPr>
        <p:spPr>
          <a:xfrm>
            <a:off x="0" y="712381"/>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536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cxnSp>
        <p:nvCxnSpPr>
          <p:cNvPr id="6" name="Gerade Verbindung 5"/>
          <p:cNvCxnSpPr/>
          <p:nvPr userDrawn="1"/>
        </p:nvCxnSpPr>
        <p:spPr>
          <a:xfrm>
            <a:off x="0" y="712381"/>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9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cxnSp>
        <p:nvCxnSpPr>
          <p:cNvPr id="6" name="Gerade Verbindung 5"/>
          <p:cNvCxnSpPr/>
          <p:nvPr userDrawn="1"/>
        </p:nvCxnSpPr>
        <p:spPr>
          <a:xfrm>
            <a:off x="0" y="712381"/>
            <a:ext cx="720000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53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bwMode="auto">
          <a:xfrm>
            <a:off x="255751" y="159488"/>
            <a:ext cx="5865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p>
            <a:pPr lvl="0"/>
            <a:r>
              <a:rPr lang="de-CH"/>
              <a:t>Klicken Sie, um das Titelformat zu bearbeiten</a:t>
            </a:r>
          </a:p>
        </p:txBody>
      </p:sp>
      <p:sp>
        <p:nvSpPr>
          <p:cNvPr id="1028" name="Rectangle 6"/>
          <p:cNvSpPr>
            <a:spLocks noGrp="1" noChangeArrowheads="1"/>
          </p:cNvSpPr>
          <p:nvPr>
            <p:ph type="body" idx="1"/>
          </p:nvPr>
        </p:nvSpPr>
        <p:spPr bwMode="auto">
          <a:xfrm>
            <a:off x="531813" y="1446213"/>
            <a:ext cx="7808912" cy="365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a:t>Klicken Sie, um die Formate des Vorlagentextes zu bearbeiten</a:t>
            </a:r>
          </a:p>
          <a:p>
            <a:pPr lvl="1"/>
            <a:r>
              <a:rPr lang="de-CH"/>
              <a:t>Zweite Ebene</a:t>
            </a:r>
          </a:p>
          <a:p>
            <a:pPr lvl="2"/>
            <a:r>
              <a:rPr lang="de-CH"/>
              <a:t>Dritte Ebene</a:t>
            </a:r>
          </a:p>
          <a:p>
            <a:pPr lvl="3"/>
            <a:r>
              <a:rPr lang="de-CH"/>
              <a:t>Vierte Ebene</a:t>
            </a:r>
          </a:p>
          <a:p>
            <a:pPr lvl="4"/>
            <a:r>
              <a:rPr lang="de-CH"/>
              <a:t>Fünfte Ebene</a:t>
            </a:r>
          </a:p>
        </p:txBody>
      </p:sp>
      <p:cxnSp>
        <p:nvCxnSpPr>
          <p:cNvPr id="3" name="Gerade Verbindung 2"/>
          <p:cNvCxnSpPr/>
          <p:nvPr/>
        </p:nvCxnSpPr>
        <p:spPr>
          <a:xfrm>
            <a:off x="87782" y="6525158"/>
            <a:ext cx="8243418" cy="0"/>
          </a:xfrm>
          <a:prstGeom prst="line">
            <a:avLst/>
          </a:prstGeom>
          <a:ln w="25400">
            <a:solidFill>
              <a:srgbClr val="D12219"/>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97C072FA-4E72-4591-9BDE-24716DCFFCE7}"/>
              </a:ext>
            </a:extLst>
          </p:cNvPr>
          <p:cNvSpPr txBox="1"/>
          <p:nvPr userDrawn="1"/>
        </p:nvSpPr>
        <p:spPr>
          <a:xfrm>
            <a:off x="8578734" y="55579"/>
            <a:ext cx="656705" cy="332509"/>
          </a:xfrm>
          <a:prstGeom prst="rect">
            <a:avLst/>
          </a:prstGeom>
          <a:noFill/>
        </p:spPr>
        <p:txBody>
          <a:bodyPr vert="horz" wrap="square" lIns="0" tIns="0" rIns="0" bIns="0" rtlCol="0">
            <a:noAutofit/>
          </a:bodyPr>
          <a:lstStyle/>
          <a:p>
            <a:pPr algn="ctr">
              <a:buClr>
                <a:schemeClr val="bg2"/>
              </a:buClr>
            </a:pPr>
            <a:fld id="{5EF1C3E1-2EC7-4ABC-8995-42E68A13A34E}" type="slidenum">
              <a:rPr lang="de-CH" sz="1200" smtClean="0">
                <a:solidFill>
                  <a:schemeClr val="bg1">
                    <a:lumMod val="50000"/>
                  </a:schemeClr>
                </a:solidFill>
                <a:latin typeface="+mn-lt"/>
              </a:rPr>
              <a:t>‹#›</a:t>
            </a:fld>
            <a:endParaRPr lang="de-CH" sz="1200">
              <a:solidFill>
                <a:schemeClr val="bg1">
                  <a:lumMod val="50000"/>
                </a:schemeClr>
              </a:solidFill>
              <a:latin typeface="+mn-lt"/>
            </a:endParaRPr>
          </a:p>
        </p:txBody>
      </p:sp>
    </p:spTree>
  </p:cSld>
  <p:clrMap bg1="lt1" tx1="dk1" bg2="lt2" tx2="dk2" accent1="accent1" accent2="accent2" accent3="accent3" accent4="accent4" accent5="accent5" accent6="accent6" hlink="hlink" folHlink="folHlink"/>
  <p:sldLayoutIdLst>
    <p:sldLayoutId id="2147483781"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822" r:id="rId12"/>
  </p:sldLayoutIdLst>
  <p:hf hdr="0" ftr="0" dt="0"/>
  <p:txStyles>
    <p:titleStyle>
      <a:lvl1pPr algn="l" rtl="0" eaLnBrk="0" fontAlgn="base" hangingPunct="0">
        <a:spcBef>
          <a:spcPct val="0"/>
        </a:spcBef>
        <a:spcAft>
          <a:spcPct val="0"/>
        </a:spcAft>
        <a:defRPr sz="2800" b="1">
          <a:solidFill>
            <a:srgbClr val="808080"/>
          </a:solidFill>
          <a:latin typeface="Calibri" panose="020F0502020204030204" pitchFamily="34" charset="0"/>
          <a:ea typeface="+mj-ea"/>
          <a:cs typeface="+mj-cs"/>
        </a:defRPr>
      </a:lvl1pPr>
      <a:lvl2pPr algn="l" rtl="0" eaLnBrk="0" fontAlgn="base" hangingPunct="0">
        <a:spcBef>
          <a:spcPct val="0"/>
        </a:spcBef>
        <a:spcAft>
          <a:spcPct val="0"/>
        </a:spcAft>
        <a:defRPr sz="2800">
          <a:solidFill>
            <a:srgbClr val="808080"/>
          </a:solidFill>
          <a:latin typeface="Verdana" pitchFamily="34" charset="0"/>
        </a:defRPr>
      </a:lvl2pPr>
      <a:lvl3pPr algn="l" rtl="0" eaLnBrk="0" fontAlgn="base" hangingPunct="0">
        <a:spcBef>
          <a:spcPct val="0"/>
        </a:spcBef>
        <a:spcAft>
          <a:spcPct val="0"/>
        </a:spcAft>
        <a:defRPr sz="2800">
          <a:solidFill>
            <a:srgbClr val="808080"/>
          </a:solidFill>
          <a:latin typeface="Verdana" pitchFamily="34" charset="0"/>
        </a:defRPr>
      </a:lvl3pPr>
      <a:lvl4pPr algn="l" rtl="0" eaLnBrk="0" fontAlgn="base" hangingPunct="0">
        <a:spcBef>
          <a:spcPct val="0"/>
        </a:spcBef>
        <a:spcAft>
          <a:spcPct val="0"/>
        </a:spcAft>
        <a:defRPr sz="2800">
          <a:solidFill>
            <a:srgbClr val="808080"/>
          </a:solidFill>
          <a:latin typeface="Verdana" pitchFamily="34" charset="0"/>
        </a:defRPr>
      </a:lvl4pPr>
      <a:lvl5pPr algn="l" rtl="0" eaLnBrk="0" fontAlgn="base" hangingPunct="0">
        <a:spcBef>
          <a:spcPct val="0"/>
        </a:spcBef>
        <a:spcAft>
          <a:spcPct val="0"/>
        </a:spcAft>
        <a:defRPr sz="2800">
          <a:solidFill>
            <a:srgbClr val="808080"/>
          </a:solidFill>
          <a:latin typeface="Verdana" pitchFamily="34" charset="0"/>
        </a:defRPr>
      </a:lvl5pPr>
      <a:lvl6pPr marL="457200" algn="l" rtl="0" fontAlgn="base">
        <a:spcBef>
          <a:spcPct val="0"/>
        </a:spcBef>
        <a:spcAft>
          <a:spcPct val="0"/>
        </a:spcAft>
        <a:defRPr sz="2800">
          <a:solidFill>
            <a:srgbClr val="808080"/>
          </a:solidFill>
          <a:latin typeface="Verdana" pitchFamily="34" charset="0"/>
        </a:defRPr>
      </a:lvl6pPr>
      <a:lvl7pPr marL="914400" algn="l" rtl="0" fontAlgn="base">
        <a:spcBef>
          <a:spcPct val="0"/>
        </a:spcBef>
        <a:spcAft>
          <a:spcPct val="0"/>
        </a:spcAft>
        <a:defRPr sz="2800">
          <a:solidFill>
            <a:srgbClr val="808080"/>
          </a:solidFill>
          <a:latin typeface="Verdana" pitchFamily="34" charset="0"/>
        </a:defRPr>
      </a:lvl7pPr>
      <a:lvl8pPr marL="1371600" algn="l" rtl="0" fontAlgn="base">
        <a:spcBef>
          <a:spcPct val="0"/>
        </a:spcBef>
        <a:spcAft>
          <a:spcPct val="0"/>
        </a:spcAft>
        <a:defRPr sz="2800">
          <a:solidFill>
            <a:srgbClr val="808080"/>
          </a:solidFill>
          <a:latin typeface="Verdana" pitchFamily="34" charset="0"/>
        </a:defRPr>
      </a:lvl8pPr>
      <a:lvl9pPr marL="1828800" algn="l" rtl="0" fontAlgn="base">
        <a:spcBef>
          <a:spcPct val="0"/>
        </a:spcBef>
        <a:spcAft>
          <a:spcPct val="0"/>
        </a:spcAft>
        <a:defRPr sz="2800">
          <a:solidFill>
            <a:srgbClr val="808080"/>
          </a:solidFill>
          <a:latin typeface="Verdana" pitchFamily="34" charset="0"/>
        </a:defRPr>
      </a:lvl9pPr>
    </p:titleStyle>
    <p:bodyStyle>
      <a:lvl1pPr marL="342900" indent="-342900" algn="l" rtl="0" eaLnBrk="0" fontAlgn="base" hangingPunct="0">
        <a:spcBef>
          <a:spcPct val="20000"/>
        </a:spcBef>
        <a:spcAft>
          <a:spcPct val="0"/>
        </a:spcAft>
        <a:defRPr sz="2400">
          <a:solidFill>
            <a:srgbClr val="E63C32"/>
          </a:solidFill>
          <a:latin typeface="+mn-lt"/>
          <a:ea typeface="+mn-ea"/>
          <a:cs typeface="+mn-cs"/>
        </a:defRPr>
      </a:lvl1pPr>
      <a:lvl2pPr marL="476250" indent="-285750" algn="l" rtl="0" eaLnBrk="0" fontAlgn="base" hangingPunct="0">
        <a:spcBef>
          <a:spcPct val="20000"/>
        </a:spcBef>
        <a:spcAft>
          <a:spcPct val="0"/>
        </a:spcAft>
        <a:buClr>
          <a:srgbClr val="808080"/>
        </a:buClr>
        <a:buChar char="&gt;"/>
        <a:defRPr>
          <a:solidFill>
            <a:schemeClr val="tx1"/>
          </a:solidFill>
          <a:latin typeface="+mn-lt"/>
        </a:defRPr>
      </a:lvl2pPr>
      <a:lvl3pPr marL="1047750" indent="-288925" algn="l" rtl="0" eaLnBrk="0" fontAlgn="base" hangingPunct="0">
        <a:spcBef>
          <a:spcPct val="20000"/>
        </a:spcBef>
        <a:spcAft>
          <a:spcPct val="0"/>
        </a:spcAft>
        <a:buClr>
          <a:srgbClr val="808080"/>
        </a:buClr>
        <a:buChar char="&gt;"/>
        <a:defRPr>
          <a:solidFill>
            <a:schemeClr val="tx1"/>
          </a:solidFill>
          <a:latin typeface="+mn-lt"/>
        </a:defRPr>
      </a:lvl3pPr>
      <a:lvl4pPr marL="1619250" indent="-285750" algn="l" rtl="0" eaLnBrk="0" fontAlgn="base" hangingPunct="0">
        <a:spcBef>
          <a:spcPct val="20000"/>
        </a:spcBef>
        <a:spcAft>
          <a:spcPct val="0"/>
        </a:spcAft>
        <a:buClr>
          <a:srgbClr val="808080"/>
        </a:buClr>
        <a:buChar char="&gt;"/>
        <a:defRPr>
          <a:solidFill>
            <a:schemeClr val="tx1"/>
          </a:solidFill>
          <a:latin typeface="+mn-lt"/>
        </a:defRPr>
      </a:lvl4pPr>
      <a:lvl5pPr marL="2190750" indent="-285750" algn="l" rtl="0" eaLnBrk="0" fontAlgn="base" hangingPunct="0">
        <a:spcBef>
          <a:spcPct val="20000"/>
        </a:spcBef>
        <a:spcAft>
          <a:spcPct val="0"/>
        </a:spcAft>
        <a:buClr>
          <a:srgbClr val="808080"/>
        </a:buClr>
        <a:buChar char="&gt;"/>
        <a:defRPr>
          <a:solidFill>
            <a:schemeClr val="tx1"/>
          </a:solidFill>
          <a:latin typeface="+mn-lt"/>
        </a:defRPr>
      </a:lvl5pPr>
      <a:lvl6pPr marL="2647950" indent="-285750" algn="l" rtl="0" fontAlgn="base">
        <a:spcBef>
          <a:spcPct val="20000"/>
        </a:spcBef>
        <a:spcAft>
          <a:spcPct val="0"/>
        </a:spcAft>
        <a:buClr>
          <a:srgbClr val="808080"/>
        </a:buClr>
        <a:buChar char="&gt;"/>
        <a:defRPr>
          <a:solidFill>
            <a:schemeClr val="tx1"/>
          </a:solidFill>
          <a:latin typeface="+mn-lt"/>
        </a:defRPr>
      </a:lvl6pPr>
      <a:lvl7pPr marL="3105150" indent="-285750" algn="l" rtl="0" fontAlgn="base">
        <a:spcBef>
          <a:spcPct val="20000"/>
        </a:spcBef>
        <a:spcAft>
          <a:spcPct val="0"/>
        </a:spcAft>
        <a:buClr>
          <a:srgbClr val="808080"/>
        </a:buClr>
        <a:buChar char="&gt;"/>
        <a:defRPr>
          <a:solidFill>
            <a:schemeClr val="tx1"/>
          </a:solidFill>
          <a:latin typeface="+mn-lt"/>
        </a:defRPr>
      </a:lvl7pPr>
      <a:lvl8pPr marL="3562350" indent="-285750" algn="l" rtl="0" fontAlgn="base">
        <a:spcBef>
          <a:spcPct val="20000"/>
        </a:spcBef>
        <a:spcAft>
          <a:spcPct val="0"/>
        </a:spcAft>
        <a:buClr>
          <a:srgbClr val="808080"/>
        </a:buClr>
        <a:buChar char="&gt;"/>
        <a:defRPr>
          <a:solidFill>
            <a:schemeClr val="tx1"/>
          </a:solidFill>
          <a:latin typeface="+mn-lt"/>
        </a:defRPr>
      </a:lvl8pPr>
      <a:lvl9pPr marL="4019550" indent="-285750" algn="l" rtl="0" fontAlgn="base">
        <a:spcBef>
          <a:spcPct val="20000"/>
        </a:spcBef>
        <a:spcAft>
          <a:spcPct val="0"/>
        </a:spcAft>
        <a:buClr>
          <a:srgbClr val="808080"/>
        </a:buClr>
        <a:buChar char="&gt;"/>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a:spcBef>
                <a:spcPts val="0"/>
              </a:spcBef>
              <a:spcAft>
                <a:spcPts val="0"/>
              </a:spcAft>
            </a:pPr>
            <a:fld id="{00000000-1234-1234-1234-123412341234}" type="slidenum">
              <a:rPr lang="de-CH" smtClean="0"/>
              <a:pPr>
                <a:spcBef>
                  <a:spcPts val="0"/>
                </a:spcBef>
                <a:spcAft>
                  <a:spcPts val="0"/>
                </a:spcAft>
              </a:pPr>
              <a:t>‹#›</a:t>
            </a:fld>
            <a:endParaRPr lang="de-CH" dirty="0"/>
          </a:p>
        </p:txBody>
      </p:sp>
    </p:spTree>
    <p:extLst>
      <p:ext uri="{BB962C8B-B14F-4D97-AF65-F5344CB8AC3E}">
        <p14:creationId xmlns:p14="http://schemas.microsoft.com/office/powerpoint/2010/main" val="3531723402"/>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hyperlink" Target="http://www.drrplatform.org/"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hyperlink" Target="https://www.pix4d.com/" TargetMode="External"/><Relationship Id="rId13"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5.png"/><Relationship Id="rId12" Type="http://schemas.openxmlformats.org/officeDocument/2006/relationships/hyperlink" Target="https://www.skylinesoft.com/photomesh/"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www.opendronemap.org/" TargetMode="External"/><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59.png"/><Relationship Id="rId10" Type="http://schemas.openxmlformats.org/officeDocument/2006/relationships/hyperlink" Target="https://www.agisoft.com/" TargetMode="External"/><Relationship Id="rId4" Type="http://schemas.openxmlformats.org/officeDocument/2006/relationships/hyperlink" Target="https://www.dronedeploy.com/" TargetMode="External"/><Relationship Id="rId9" Type="http://schemas.openxmlformats.org/officeDocument/2006/relationships/image" Target="../media/image56.png"/><Relationship Id="rId14" Type="http://schemas.openxmlformats.org/officeDocument/2006/relationships/hyperlink" Target="https://www.esri.com/en-us/arcgis/products/arcgis-drone2map/overview"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0.jpeg"/><Relationship Id="rId7" Type="http://schemas.openxmlformats.org/officeDocument/2006/relationships/image" Target="../media/image63.png"/><Relationship Id="rId2" Type="http://schemas.openxmlformats.org/officeDocument/2006/relationships/hyperlink" Target="https://cloud.pix4d.com/pro/project/342351/map?shareToken=6aaba5fb70394d84b669028790d615bf" TargetMode="Externa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cloud.pix4d.com/pro/project/350219/3d?shareToken=cac2117c8ddf44bfb1cc40c3950cc83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11" name="Grafik 10">
            <a:extLst>
              <a:ext uri="{FF2B5EF4-FFF2-40B4-BE49-F238E27FC236}">
                <a16:creationId xmlns:a16="http://schemas.microsoft.com/office/drawing/2014/main" id="{DB39C703-71F0-BCF6-9287-83D01C47092C}"/>
              </a:ext>
            </a:extLst>
          </p:cNvPr>
          <p:cNvPicPr>
            <a:picLocks noChangeAspect="1"/>
          </p:cNvPicPr>
          <p:nvPr/>
        </p:nvPicPr>
        <p:blipFill>
          <a:blip r:embed="rId3"/>
          <a:stretch>
            <a:fillRect/>
          </a:stretch>
        </p:blipFill>
        <p:spPr>
          <a:xfrm>
            <a:off x="3004688" y="2791704"/>
            <a:ext cx="1677074" cy="1080000"/>
          </a:xfrm>
          <a:prstGeom prst="rect">
            <a:avLst/>
          </a:prstGeom>
          <a:ln>
            <a:solidFill>
              <a:srgbClr val="CC0000"/>
            </a:solidFill>
          </a:ln>
        </p:spPr>
      </p:pic>
      <p:sp>
        <p:nvSpPr>
          <p:cNvPr id="633" name="Google Shape;633;p122"/>
          <p:cNvSpPr txBox="1">
            <a:spLocks noGrp="1"/>
          </p:cNvSpPr>
          <p:nvPr>
            <p:ph type="ctrTitle"/>
          </p:nvPr>
        </p:nvSpPr>
        <p:spPr>
          <a:xfrm>
            <a:off x="311700" y="1799392"/>
            <a:ext cx="8520600" cy="792600"/>
          </a:xfrm>
          <a:prstGeom prst="rect">
            <a:avLst/>
          </a:prstGeom>
        </p:spPr>
        <p:txBody>
          <a:bodyPr spcFirstLastPara="1" wrap="square" lIns="91425" tIns="91425" rIns="91425" bIns="91425" anchor="b" anchorCtr="0">
            <a:normAutofit/>
          </a:bodyPr>
          <a:lstStyle/>
          <a:p>
            <a:pPr>
              <a:buSzPts val="1100"/>
            </a:pPr>
            <a:r>
              <a:rPr lang="en" sz="3200" b="1" dirty="0">
                <a:solidFill>
                  <a:srgbClr val="595959"/>
                </a:solidFill>
                <a:latin typeface="Calibri" panose="020F0502020204030204" pitchFamily="34" charset="0"/>
                <a:cs typeface="Calibri" panose="020F0502020204030204" pitchFamily="34" charset="0"/>
              </a:rPr>
              <a:t>Learning</a:t>
            </a:r>
            <a:r>
              <a:rPr lang="en" sz="2800" b="1" dirty="0">
                <a:latin typeface="Calibri" panose="020F0502020204030204" pitchFamily="34" charset="0"/>
                <a:cs typeface="Calibri" panose="020F0502020204030204" pitchFamily="34" charset="0"/>
              </a:rPr>
              <a:t> </a:t>
            </a:r>
            <a:r>
              <a:rPr lang="en" sz="3200" b="1" dirty="0">
                <a:solidFill>
                  <a:srgbClr val="595959"/>
                </a:solidFill>
                <a:latin typeface="Calibri" panose="020F0502020204030204" pitchFamily="34" charset="0"/>
                <a:cs typeface="Calibri" panose="020F0502020204030204" pitchFamily="34" charset="0"/>
              </a:rPr>
              <a:t>Journey Hazard and Risk Assessment</a:t>
            </a:r>
            <a:endParaRPr sz="3200" b="1" dirty="0">
              <a:solidFill>
                <a:srgbClr val="595959"/>
              </a:solidFill>
              <a:latin typeface="Calibri" panose="020F0502020204030204" pitchFamily="34" charset="0"/>
              <a:cs typeface="Calibri" panose="020F0502020204030204" pitchFamily="34" charset="0"/>
            </a:endParaRPr>
          </a:p>
        </p:txBody>
      </p:sp>
      <p:pic>
        <p:nvPicPr>
          <p:cNvPr id="635" name="Google Shape;635;p122"/>
          <p:cNvPicPr preferRelativeResize="0"/>
          <p:nvPr/>
        </p:nvPicPr>
        <p:blipFill>
          <a:blip r:embed="rId4">
            <a:alphaModFix/>
          </a:blip>
          <a:stretch>
            <a:fillRect/>
          </a:stretch>
        </p:blipFill>
        <p:spPr>
          <a:xfrm>
            <a:off x="6318475" y="1039700"/>
            <a:ext cx="2596474" cy="982250"/>
          </a:xfrm>
          <a:prstGeom prst="rect">
            <a:avLst/>
          </a:prstGeom>
          <a:noFill/>
          <a:ln>
            <a:noFill/>
          </a:ln>
        </p:spPr>
      </p:pic>
      <p:pic>
        <p:nvPicPr>
          <p:cNvPr id="3" name="Grafik 2">
            <a:extLst>
              <a:ext uri="{FF2B5EF4-FFF2-40B4-BE49-F238E27FC236}">
                <a16:creationId xmlns:a16="http://schemas.microsoft.com/office/drawing/2014/main" id="{E90F091C-4CB6-6FDF-98B7-8DE85D245382}"/>
              </a:ext>
            </a:extLst>
          </p:cNvPr>
          <p:cNvPicPr>
            <a:picLocks noChangeAspect="1"/>
          </p:cNvPicPr>
          <p:nvPr/>
        </p:nvPicPr>
        <p:blipFill>
          <a:blip r:embed="rId5"/>
          <a:stretch>
            <a:fillRect/>
          </a:stretch>
        </p:blipFill>
        <p:spPr>
          <a:xfrm>
            <a:off x="0" y="2786616"/>
            <a:ext cx="1534738" cy="1080000"/>
          </a:xfrm>
          <a:prstGeom prst="rect">
            <a:avLst/>
          </a:prstGeom>
          <a:ln>
            <a:solidFill>
              <a:srgbClr val="CC0000"/>
            </a:solidFill>
          </a:ln>
        </p:spPr>
      </p:pic>
      <p:pic>
        <p:nvPicPr>
          <p:cNvPr id="7" name="Grafik 6">
            <a:extLst>
              <a:ext uri="{FF2B5EF4-FFF2-40B4-BE49-F238E27FC236}">
                <a16:creationId xmlns:a16="http://schemas.microsoft.com/office/drawing/2014/main" id="{4E3E05FB-E3BC-E42D-D46E-BF327DBDEFC1}"/>
              </a:ext>
            </a:extLst>
          </p:cNvPr>
          <p:cNvPicPr>
            <a:picLocks noChangeAspect="1"/>
          </p:cNvPicPr>
          <p:nvPr/>
        </p:nvPicPr>
        <p:blipFill>
          <a:blip r:embed="rId6"/>
          <a:stretch>
            <a:fillRect/>
          </a:stretch>
        </p:blipFill>
        <p:spPr>
          <a:xfrm>
            <a:off x="1548593" y="2791704"/>
            <a:ext cx="1446181" cy="1080000"/>
          </a:xfrm>
          <a:prstGeom prst="rect">
            <a:avLst/>
          </a:prstGeom>
          <a:ln>
            <a:solidFill>
              <a:srgbClr val="CC0000"/>
            </a:solidFill>
          </a:ln>
        </p:spPr>
      </p:pic>
      <p:pic>
        <p:nvPicPr>
          <p:cNvPr id="9" name="Grafik 8">
            <a:extLst>
              <a:ext uri="{FF2B5EF4-FFF2-40B4-BE49-F238E27FC236}">
                <a16:creationId xmlns:a16="http://schemas.microsoft.com/office/drawing/2014/main" id="{F505BEEF-84DC-59A4-F2D4-02E7048D0BB1}"/>
              </a:ext>
            </a:extLst>
          </p:cNvPr>
          <p:cNvPicPr>
            <a:picLocks noChangeAspect="1"/>
          </p:cNvPicPr>
          <p:nvPr/>
        </p:nvPicPr>
        <p:blipFill>
          <a:blip r:embed="rId7"/>
          <a:stretch>
            <a:fillRect/>
          </a:stretch>
        </p:blipFill>
        <p:spPr>
          <a:xfrm>
            <a:off x="4687912" y="2781642"/>
            <a:ext cx="1540512" cy="1080000"/>
          </a:xfrm>
          <a:prstGeom prst="rect">
            <a:avLst/>
          </a:prstGeom>
          <a:ln>
            <a:solidFill>
              <a:srgbClr val="CC0000"/>
            </a:solidFill>
          </a:ln>
        </p:spPr>
      </p:pic>
      <p:pic>
        <p:nvPicPr>
          <p:cNvPr id="15" name="Grafik 14">
            <a:extLst>
              <a:ext uri="{FF2B5EF4-FFF2-40B4-BE49-F238E27FC236}">
                <a16:creationId xmlns:a16="http://schemas.microsoft.com/office/drawing/2014/main" id="{61D2C6A3-964B-A05B-331A-61BAA837516E}"/>
              </a:ext>
            </a:extLst>
          </p:cNvPr>
          <p:cNvPicPr>
            <a:picLocks noChangeAspect="1"/>
          </p:cNvPicPr>
          <p:nvPr/>
        </p:nvPicPr>
        <p:blipFill>
          <a:blip r:embed="rId8"/>
          <a:stretch>
            <a:fillRect/>
          </a:stretch>
        </p:blipFill>
        <p:spPr>
          <a:xfrm>
            <a:off x="7574214" y="2781642"/>
            <a:ext cx="1555932" cy="1080000"/>
          </a:xfrm>
          <a:prstGeom prst="rect">
            <a:avLst/>
          </a:prstGeom>
          <a:ln>
            <a:solidFill>
              <a:srgbClr val="CC0000"/>
            </a:solidFill>
          </a:ln>
        </p:spPr>
      </p:pic>
      <p:pic>
        <p:nvPicPr>
          <p:cNvPr id="13" name="Grafik 12">
            <a:extLst>
              <a:ext uri="{FF2B5EF4-FFF2-40B4-BE49-F238E27FC236}">
                <a16:creationId xmlns:a16="http://schemas.microsoft.com/office/drawing/2014/main" id="{31D707F1-805D-F994-1B28-A8C1FF17A373}"/>
              </a:ext>
            </a:extLst>
          </p:cNvPr>
          <p:cNvPicPr>
            <a:picLocks noChangeAspect="1"/>
          </p:cNvPicPr>
          <p:nvPr/>
        </p:nvPicPr>
        <p:blipFill>
          <a:blip r:embed="rId9"/>
          <a:stretch>
            <a:fillRect/>
          </a:stretch>
        </p:blipFill>
        <p:spPr>
          <a:xfrm>
            <a:off x="6228425" y="2781642"/>
            <a:ext cx="1441871" cy="1080000"/>
          </a:xfrm>
          <a:prstGeom prst="rect">
            <a:avLst/>
          </a:prstGeom>
          <a:ln>
            <a:solidFill>
              <a:srgbClr val="CC0000"/>
            </a:solidFill>
          </a:ln>
        </p:spPr>
      </p:pic>
      <p:sp>
        <p:nvSpPr>
          <p:cNvPr id="16" name="Abgerundetes Rechteck 8">
            <a:extLst>
              <a:ext uri="{FF2B5EF4-FFF2-40B4-BE49-F238E27FC236}">
                <a16:creationId xmlns:a16="http://schemas.microsoft.com/office/drawing/2014/main" id="{33A4EA2C-5FA3-0C7E-FEBB-1F7AA1EB307F}"/>
              </a:ext>
            </a:extLst>
          </p:cNvPr>
          <p:cNvSpPr/>
          <p:nvPr/>
        </p:nvSpPr>
        <p:spPr>
          <a:xfrm>
            <a:off x="4572000" y="4051293"/>
            <a:ext cx="4395096" cy="1839843"/>
          </a:xfrm>
          <a:prstGeom prst="roundRect">
            <a:avLst>
              <a:gd name="adj" fmla="val 9600"/>
            </a:avLst>
          </a:prstGeom>
          <a:solidFill>
            <a:schemeClr val="bg1">
              <a:lumMod val="85000"/>
            </a:schemeClr>
          </a:solidFill>
        </p:spPr>
        <p:txBody>
          <a:bodyPr wrap="square" rtlCol="0">
            <a:spAutoFit/>
          </a:bodyPr>
          <a:lstStyle/>
          <a:p>
            <a:pPr fontAlgn="auto">
              <a:spcBef>
                <a:spcPts val="0"/>
              </a:spcBef>
              <a:spcAft>
                <a:spcPts val="0"/>
              </a:spcAft>
              <a:buClr>
                <a:srgbClr val="000000"/>
              </a:buClr>
            </a:pPr>
            <a:r>
              <a:rPr lang="en-GB" sz="2800" b="1" kern="0" dirty="0">
                <a:solidFill>
                  <a:srgbClr val="595959"/>
                </a:solidFill>
                <a:latin typeface="Calibri"/>
                <a:cs typeface="Calibri"/>
                <a:sym typeface="Arial"/>
              </a:rPr>
              <a:t>‘Etiquette’</a:t>
            </a:r>
          </a:p>
          <a:p>
            <a:pPr marL="360000" indent="-180000" fontAlgn="auto">
              <a:spcBef>
                <a:spcPts val="600"/>
              </a:spcBef>
              <a:spcAft>
                <a:spcPts val="0"/>
              </a:spcAft>
              <a:buClr>
                <a:srgbClr val="000000"/>
              </a:buClr>
              <a:buFont typeface="Arial" panose="020B0604020202020204" pitchFamily="34" charset="0"/>
              <a:buChar char="•"/>
            </a:pPr>
            <a:r>
              <a:rPr lang="en-GB" sz="1600" kern="0" dirty="0">
                <a:solidFill>
                  <a:srgbClr val="595959"/>
                </a:solidFill>
                <a:latin typeface="Calibri"/>
                <a:cs typeface="Calibri"/>
                <a:sym typeface="Arial"/>
              </a:rPr>
              <a:t>Plenary sessions are recorded</a:t>
            </a:r>
          </a:p>
          <a:p>
            <a:pPr marL="360000" indent="-180000" fontAlgn="auto">
              <a:spcBef>
                <a:spcPts val="600"/>
              </a:spcBef>
              <a:spcAft>
                <a:spcPts val="0"/>
              </a:spcAft>
              <a:buClr>
                <a:srgbClr val="000000"/>
              </a:buClr>
              <a:buFont typeface="Arial" panose="020B0604020202020204" pitchFamily="34" charset="0"/>
              <a:buChar char="•"/>
            </a:pPr>
            <a:r>
              <a:rPr lang="en-GB" sz="1600" kern="0" dirty="0">
                <a:solidFill>
                  <a:srgbClr val="595959"/>
                </a:solidFill>
                <a:latin typeface="Calibri"/>
                <a:cs typeface="Calibri"/>
                <a:sym typeface="Arial"/>
              </a:rPr>
              <a:t>Keep mic muted, but keep camera on </a:t>
            </a:r>
          </a:p>
          <a:p>
            <a:pPr marL="360000" indent="-180000" fontAlgn="auto">
              <a:spcBef>
                <a:spcPts val="600"/>
              </a:spcBef>
              <a:spcAft>
                <a:spcPts val="0"/>
              </a:spcAft>
              <a:buClr>
                <a:srgbClr val="000000"/>
              </a:buClr>
              <a:buFont typeface="Arial" panose="020B0604020202020204" pitchFamily="34" charset="0"/>
              <a:buChar char="•"/>
            </a:pPr>
            <a:r>
              <a:rPr lang="en-GB" sz="1600" kern="0" dirty="0">
                <a:solidFill>
                  <a:srgbClr val="595959"/>
                </a:solidFill>
                <a:latin typeface="Calibri"/>
                <a:cs typeface="Calibri"/>
                <a:sym typeface="Arial"/>
              </a:rPr>
              <a:t>Opportunities to ask questions by voice and through chat</a:t>
            </a:r>
          </a:p>
        </p:txBody>
      </p:sp>
      <p:sp>
        <p:nvSpPr>
          <p:cNvPr id="17" name="Google Shape;634;p122">
            <a:extLst>
              <a:ext uri="{FF2B5EF4-FFF2-40B4-BE49-F238E27FC236}">
                <a16:creationId xmlns:a16="http://schemas.microsoft.com/office/drawing/2014/main" id="{4B87C3C0-6145-2361-6141-F48B472C811D}"/>
              </a:ext>
            </a:extLst>
          </p:cNvPr>
          <p:cNvSpPr txBox="1">
            <a:spLocks/>
          </p:cNvSpPr>
          <p:nvPr/>
        </p:nvSpPr>
        <p:spPr>
          <a:xfrm>
            <a:off x="152395" y="4509786"/>
            <a:ext cx="4238575" cy="792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fontAlgn="auto">
              <a:buClr>
                <a:srgbClr val="595959"/>
              </a:buClr>
            </a:pPr>
            <a:r>
              <a:rPr lang="de-CH" sz="3700" b="1" kern="0" dirty="0">
                <a:solidFill>
                  <a:srgbClr val="CC0000"/>
                </a:solidFill>
                <a:latin typeface="Calibri" panose="020F0502020204030204" pitchFamily="34" charset="0"/>
                <a:cs typeface="Calibri" panose="020F0502020204030204" pitchFamily="34" charset="0"/>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a:solidFill>
                  <a:srgbClr val="808080"/>
                </a:solidFill>
                <a:latin typeface="+mj-lt"/>
                <a:ea typeface="+mj-ea"/>
                <a:cs typeface="+mj-cs"/>
              </a:rPr>
              <a:t>Types of drones: </a:t>
            </a:r>
            <a:r>
              <a:rPr lang="fr-FR" sz="2400" b="1" dirty="0" err="1">
                <a:solidFill>
                  <a:srgbClr val="808080"/>
                </a:solidFill>
                <a:latin typeface="+mj-lt"/>
                <a:ea typeface="+mj-ea"/>
                <a:cs typeface="+mj-cs"/>
              </a:rPr>
              <a:t>Copters</a:t>
            </a:r>
            <a:endParaRPr lang="de-CH" sz="2400" b="1" dirty="0">
              <a:solidFill>
                <a:srgbClr val="808080"/>
              </a:solidFill>
              <a:latin typeface="+mj-lt"/>
              <a:ea typeface="+mj-ea"/>
              <a:cs typeface="+mj-cs"/>
            </a:endParaRPr>
          </a:p>
        </p:txBody>
      </p:sp>
      <p:sp>
        <p:nvSpPr>
          <p:cNvPr id="3" name="Textfeld 31">
            <a:extLst>
              <a:ext uri="{FF2B5EF4-FFF2-40B4-BE49-F238E27FC236}">
                <a16:creationId xmlns:a16="http://schemas.microsoft.com/office/drawing/2014/main" id="{D1C7DCAA-A544-DB0B-B935-B5891F2667D2}"/>
              </a:ext>
            </a:extLst>
          </p:cNvPr>
          <p:cNvSpPr txBox="1"/>
          <p:nvPr/>
        </p:nvSpPr>
        <p:spPr>
          <a:xfrm>
            <a:off x="674860" y="3463807"/>
            <a:ext cx="4846200" cy="395421"/>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Flight times: 10 - 30 min</a:t>
            </a:r>
          </a:p>
        </p:txBody>
      </p:sp>
      <p:pic>
        <p:nvPicPr>
          <p:cNvPr id="1026" name="Picture 2" descr="Mavic Air 2 Review: 48MP Camera, 8K Hyperlapse, and More! - DJI">
            <a:extLst>
              <a:ext uri="{FF2B5EF4-FFF2-40B4-BE49-F238E27FC236}">
                <a16:creationId xmlns:a16="http://schemas.microsoft.com/office/drawing/2014/main" id="{391B0877-F60D-3B1E-E8C0-0184BA201A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6626" y="979980"/>
            <a:ext cx="2337334" cy="15582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JI Mavic Mini review | TechRadar">
            <a:extLst>
              <a:ext uri="{FF2B5EF4-FFF2-40B4-BE49-F238E27FC236}">
                <a16:creationId xmlns:a16="http://schemas.microsoft.com/office/drawing/2014/main" id="{696C2356-AA01-9E78-BC86-A2C566CC66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39" y="979980"/>
            <a:ext cx="2735601" cy="15392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A2D042-80E9-F281-0D67-B805CF52B8F0}"/>
              </a:ext>
            </a:extLst>
          </p:cNvPr>
          <p:cNvPicPr>
            <a:picLocks noChangeAspect="1"/>
          </p:cNvPicPr>
          <p:nvPr/>
        </p:nvPicPr>
        <p:blipFill rotWithShape="1">
          <a:blip r:embed="rId5"/>
          <a:srcRect r="14135"/>
          <a:stretch/>
        </p:blipFill>
        <p:spPr>
          <a:xfrm>
            <a:off x="6089710" y="979980"/>
            <a:ext cx="2299491" cy="1539251"/>
          </a:xfrm>
          <a:prstGeom prst="rect">
            <a:avLst/>
          </a:prstGeom>
        </p:spPr>
      </p:pic>
      <p:sp>
        <p:nvSpPr>
          <p:cNvPr id="6" name="Textfeld 31">
            <a:extLst>
              <a:ext uri="{FF2B5EF4-FFF2-40B4-BE49-F238E27FC236}">
                <a16:creationId xmlns:a16="http://schemas.microsoft.com/office/drawing/2014/main" id="{D91E0256-3B0E-7944-4EBD-C53E6F111DE4}"/>
              </a:ext>
            </a:extLst>
          </p:cNvPr>
          <p:cNvSpPr txBox="1"/>
          <p:nvPr/>
        </p:nvSpPr>
        <p:spPr>
          <a:xfrm>
            <a:off x="659547" y="4354605"/>
            <a:ext cx="7938698" cy="395421"/>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Wind resistance: 20 m/s, 72km/h</a:t>
            </a:r>
          </a:p>
        </p:txBody>
      </p:sp>
      <p:sp>
        <p:nvSpPr>
          <p:cNvPr id="8" name="Textfeld 31">
            <a:extLst>
              <a:ext uri="{FF2B5EF4-FFF2-40B4-BE49-F238E27FC236}">
                <a16:creationId xmlns:a16="http://schemas.microsoft.com/office/drawing/2014/main" id="{69AE77C6-4958-A086-92A1-716C428EBE6E}"/>
              </a:ext>
            </a:extLst>
          </p:cNvPr>
          <p:cNvSpPr txBox="1"/>
          <p:nvPr/>
        </p:nvSpPr>
        <p:spPr>
          <a:xfrm>
            <a:off x="674860" y="4769990"/>
            <a:ext cx="4009980" cy="355866"/>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Mapping area coverage:</a:t>
            </a:r>
            <a:endParaRPr lang="de-CH" sz="2400" dirty="0">
              <a:solidFill>
                <a:schemeClr val="tx1"/>
              </a:solidFill>
              <a:latin typeface="+mn-lt"/>
            </a:endParaRPr>
          </a:p>
        </p:txBody>
      </p:sp>
      <p:sp>
        <p:nvSpPr>
          <p:cNvPr id="10" name="Textfeld 31">
            <a:extLst>
              <a:ext uri="{FF2B5EF4-FFF2-40B4-BE49-F238E27FC236}">
                <a16:creationId xmlns:a16="http://schemas.microsoft.com/office/drawing/2014/main" id="{F7EEF93A-4A6A-B488-5E85-318DB1312BB3}"/>
              </a:ext>
            </a:extLst>
          </p:cNvPr>
          <p:cNvSpPr txBox="1"/>
          <p:nvPr/>
        </p:nvSpPr>
        <p:spPr>
          <a:xfrm>
            <a:off x="674860" y="5640824"/>
            <a:ext cx="7617172" cy="355866"/>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Applications: Inspection, Search &amp; Rescue </a:t>
            </a:r>
            <a:endParaRPr lang="de-CH" sz="2400" dirty="0">
              <a:solidFill>
                <a:schemeClr val="tx1"/>
              </a:solidFill>
              <a:latin typeface="+mn-lt"/>
            </a:endParaRPr>
          </a:p>
        </p:txBody>
      </p:sp>
      <p:sp>
        <p:nvSpPr>
          <p:cNvPr id="12" name="Textfeld 31">
            <a:extLst>
              <a:ext uri="{FF2B5EF4-FFF2-40B4-BE49-F238E27FC236}">
                <a16:creationId xmlns:a16="http://schemas.microsoft.com/office/drawing/2014/main" id="{F3988820-0168-123F-3575-50FAC56BFF5B}"/>
              </a:ext>
            </a:extLst>
          </p:cNvPr>
          <p:cNvSpPr txBox="1"/>
          <p:nvPr/>
        </p:nvSpPr>
        <p:spPr>
          <a:xfrm>
            <a:off x="674860" y="5195109"/>
            <a:ext cx="8109696" cy="461436"/>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Speciality</a:t>
            </a:r>
            <a:r>
              <a:rPr lang="de-CH" sz="2400" dirty="0">
                <a:solidFill>
                  <a:schemeClr val="tx1"/>
                </a:solidFill>
                <a:latin typeface="+mn-lt"/>
              </a:rPr>
              <a:t>: Can hover in a certain position</a:t>
            </a:r>
          </a:p>
        </p:txBody>
      </p:sp>
      <p:sp>
        <p:nvSpPr>
          <p:cNvPr id="14" name="Textfeld 31">
            <a:extLst>
              <a:ext uri="{FF2B5EF4-FFF2-40B4-BE49-F238E27FC236}">
                <a16:creationId xmlns:a16="http://schemas.microsoft.com/office/drawing/2014/main" id="{EDFE1F91-8AEF-CE6E-1952-BBF2B64CB7E7}"/>
              </a:ext>
            </a:extLst>
          </p:cNvPr>
          <p:cNvSpPr txBox="1"/>
          <p:nvPr/>
        </p:nvSpPr>
        <p:spPr>
          <a:xfrm>
            <a:off x="659546" y="3018724"/>
            <a:ext cx="4691939" cy="335326"/>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Costs: 100.- - 100’000.-  </a:t>
            </a:r>
          </a:p>
        </p:txBody>
      </p:sp>
      <p:sp>
        <p:nvSpPr>
          <p:cNvPr id="4" name="Textfeld 31">
            <a:extLst>
              <a:ext uri="{FF2B5EF4-FFF2-40B4-BE49-F238E27FC236}">
                <a16:creationId xmlns:a16="http://schemas.microsoft.com/office/drawing/2014/main" id="{C893FBFE-5E3E-F3B7-C876-2149EBE09D39}"/>
              </a:ext>
            </a:extLst>
          </p:cNvPr>
          <p:cNvSpPr txBox="1"/>
          <p:nvPr/>
        </p:nvSpPr>
        <p:spPr>
          <a:xfrm>
            <a:off x="674860" y="3909522"/>
            <a:ext cx="7938698" cy="395421"/>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Weight: 100g – 15kg and heavier</a:t>
            </a:r>
          </a:p>
        </p:txBody>
      </p:sp>
      <p:pic>
        <p:nvPicPr>
          <p:cNvPr id="5" name="Google Shape;700;p127">
            <a:extLst>
              <a:ext uri="{FF2B5EF4-FFF2-40B4-BE49-F238E27FC236}">
                <a16:creationId xmlns:a16="http://schemas.microsoft.com/office/drawing/2014/main" id="{07265D35-2424-ECBE-0588-202502161195}"/>
              </a:ext>
            </a:extLst>
          </p:cNvPr>
          <p:cNvPicPr preferRelativeResize="0"/>
          <p:nvPr/>
        </p:nvPicPr>
        <p:blipFill>
          <a:blip r:embed="rId6">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517124468"/>
      </p:ext>
    </p:extLst>
  </p:cSld>
  <p:clrMapOvr>
    <a:masterClrMapping/>
  </p:clrMapOvr>
  <p:transition spd="med">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a:solidFill>
                  <a:srgbClr val="808080"/>
                </a:solidFill>
                <a:latin typeface="+mj-lt"/>
                <a:ea typeface="+mj-ea"/>
                <a:cs typeface="+mj-cs"/>
              </a:rPr>
              <a:t>Types of drones: </a:t>
            </a:r>
            <a:r>
              <a:rPr lang="fr-FR" sz="2400" b="1" dirty="0" err="1">
                <a:solidFill>
                  <a:srgbClr val="808080"/>
                </a:solidFill>
                <a:latin typeface="+mj-lt"/>
                <a:ea typeface="+mj-ea"/>
                <a:cs typeface="+mj-cs"/>
              </a:rPr>
              <a:t>Fixedwing</a:t>
            </a:r>
            <a:endParaRPr lang="de-CH" sz="2400" b="1" dirty="0">
              <a:solidFill>
                <a:srgbClr val="808080"/>
              </a:solidFill>
              <a:latin typeface="+mj-lt"/>
              <a:ea typeface="+mj-ea"/>
              <a:cs typeface="+mj-cs"/>
            </a:endParaRPr>
          </a:p>
        </p:txBody>
      </p:sp>
      <p:sp>
        <p:nvSpPr>
          <p:cNvPr id="3" name="Textfeld 31">
            <a:extLst>
              <a:ext uri="{FF2B5EF4-FFF2-40B4-BE49-F238E27FC236}">
                <a16:creationId xmlns:a16="http://schemas.microsoft.com/office/drawing/2014/main" id="{D1C7DCAA-A544-DB0B-B935-B5891F2667D2}"/>
              </a:ext>
            </a:extLst>
          </p:cNvPr>
          <p:cNvSpPr txBox="1"/>
          <p:nvPr/>
        </p:nvSpPr>
        <p:spPr>
          <a:xfrm>
            <a:off x="674860" y="3463807"/>
            <a:ext cx="4846200" cy="395421"/>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Flight times: 90 min</a:t>
            </a:r>
          </a:p>
        </p:txBody>
      </p:sp>
      <p:sp>
        <p:nvSpPr>
          <p:cNvPr id="6" name="Textfeld 31">
            <a:extLst>
              <a:ext uri="{FF2B5EF4-FFF2-40B4-BE49-F238E27FC236}">
                <a16:creationId xmlns:a16="http://schemas.microsoft.com/office/drawing/2014/main" id="{D91E0256-3B0E-7944-4EBD-C53E6F111DE4}"/>
              </a:ext>
            </a:extLst>
          </p:cNvPr>
          <p:cNvSpPr txBox="1"/>
          <p:nvPr/>
        </p:nvSpPr>
        <p:spPr>
          <a:xfrm>
            <a:off x="659547" y="4354605"/>
            <a:ext cx="7938698" cy="395421"/>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Wind resistance: 17 m/s, </a:t>
            </a:r>
            <a:r>
              <a:rPr lang="de-CH" sz="2400" dirty="0">
                <a:latin typeface="+mn-lt"/>
              </a:rPr>
              <a:t>61 </a:t>
            </a:r>
            <a:r>
              <a:rPr lang="de-CH" sz="2400" dirty="0">
                <a:solidFill>
                  <a:schemeClr val="tx1"/>
                </a:solidFill>
                <a:latin typeface="+mn-lt"/>
              </a:rPr>
              <a:t>km/h</a:t>
            </a:r>
          </a:p>
        </p:txBody>
      </p:sp>
      <p:sp>
        <p:nvSpPr>
          <p:cNvPr id="8" name="Textfeld 31">
            <a:extLst>
              <a:ext uri="{FF2B5EF4-FFF2-40B4-BE49-F238E27FC236}">
                <a16:creationId xmlns:a16="http://schemas.microsoft.com/office/drawing/2014/main" id="{69AE77C6-4958-A086-92A1-716C428EBE6E}"/>
              </a:ext>
            </a:extLst>
          </p:cNvPr>
          <p:cNvSpPr txBox="1"/>
          <p:nvPr/>
        </p:nvSpPr>
        <p:spPr>
          <a:xfrm>
            <a:off x="674859" y="4769989"/>
            <a:ext cx="8109696" cy="425119"/>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Mapping area coverage: 250 ha @ 120m AGL</a:t>
            </a:r>
            <a:endParaRPr lang="de-CH" sz="2400" dirty="0">
              <a:solidFill>
                <a:schemeClr val="tx1"/>
              </a:solidFill>
              <a:latin typeface="+mn-lt"/>
            </a:endParaRPr>
          </a:p>
        </p:txBody>
      </p:sp>
      <p:sp>
        <p:nvSpPr>
          <p:cNvPr id="10" name="Textfeld 31">
            <a:extLst>
              <a:ext uri="{FF2B5EF4-FFF2-40B4-BE49-F238E27FC236}">
                <a16:creationId xmlns:a16="http://schemas.microsoft.com/office/drawing/2014/main" id="{F7EEF93A-4A6A-B488-5E85-318DB1312BB3}"/>
              </a:ext>
            </a:extLst>
          </p:cNvPr>
          <p:cNvSpPr txBox="1"/>
          <p:nvPr/>
        </p:nvSpPr>
        <p:spPr>
          <a:xfrm>
            <a:off x="674860" y="5640823"/>
            <a:ext cx="8634032" cy="600199"/>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Applications: Wide are mapping</a:t>
            </a:r>
            <a:endParaRPr lang="de-CH" sz="2400" dirty="0">
              <a:solidFill>
                <a:schemeClr val="tx1"/>
              </a:solidFill>
              <a:latin typeface="+mn-lt"/>
            </a:endParaRPr>
          </a:p>
        </p:txBody>
      </p:sp>
      <p:sp>
        <p:nvSpPr>
          <p:cNvPr id="12" name="Textfeld 31">
            <a:extLst>
              <a:ext uri="{FF2B5EF4-FFF2-40B4-BE49-F238E27FC236}">
                <a16:creationId xmlns:a16="http://schemas.microsoft.com/office/drawing/2014/main" id="{F3988820-0168-123F-3575-50FAC56BFF5B}"/>
              </a:ext>
            </a:extLst>
          </p:cNvPr>
          <p:cNvSpPr txBox="1"/>
          <p:nvPr/>
        </p:nvSpPr>
        <p:spPr>
          <a:xfrm>
            <a:off x="674860" y="5195109"/>
            <a:ext cx="8109696" cy="461436"/>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Speciality</a:t>
            </a:r>
            <a:r>
              <a:rPr lang="de-CH" sz="2400" dirty="0">
                <a:solidFill>
                  <a:schemeClr val="tx1"/>
                </a:solidFill>
                <a:latin typeface="+mn-lt"/>
              </a:rPr>
              <a:t>: coverage  </a:t>
            </a:r>
          </a:p>
        </p:txBody>
      </p:sp>
      <p:sp>
        <p:nvSpPr>
          <p:cNvPr id="14" name="Textfeld 31">
            <a:extLst>
              <a:ext uri="{FF2B5EF4-FFF2-40B4-BE49-F238E27FC236}">
                <a16:creationId xmlns:a16="http://schemas.microsoft.com/office/drawing/2014/main" id="{EDFE1F91-8AEF-CE6E-1952-BBF2B64CB7E7}"/>
              </a:ext>
            </a:extLst>
          </p:cNvPr>
          <p:cNvSpPr txBox="1"/>
          <p:nvPr/>
        </p:nvSpPr>
        <p:spPr>
          <a:xfrm>
            <a:off x="659546" y="3018724"/>
            <a:ext cx="4691939" cy="335326"/>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Costs: 20’000.-  </a:t>
            </a:r>
          </a:p>
        </p:txBody>
      </p:sp>
      <p:sp>
        <p:nvSpPr>
          <p:cNvPr id="4" name="Textfeld 31">
            <a:extLst>
              <a:ext uri="{FF2B5EF4-FFF2-40B4-BE49-F238E27FC236}">
                <a16:creationId xmlns:a16="http://schemas.microsoft.com/office/drawing/2014/main" id="{C893FBFE-5E3E-F3B7-C876-2149EBE09D39}"/>
              </a:ext>
            </a:extLst>
          </p:cNvPr>
          <p:cNvSpPr txBox="1"/>
          <p:nvPr/>
        </p:nvSpPr>
        <p:spPr>
          <a:xfrm>
            <a:off x="674860" y="3889931"/>
            <a:ext cx="7938698" cy="395421"/>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Weight: 2kg </a:t>
            </a:r>
          </a:p>
        </p:txBody>
      </p:sp>
      <p:pic>
        <p:nvPicPr>
          <p:cNvPr id="5" name="Picture 4">
            <a:extLst>
              <a:ext uri="{FF2B5EF4-FFF2-40B4-BE49-F238E27FC236}">
                <a16:creationId xmlns:a16="http://schemas.microsoft.com/office/drawing/2014/main" id="{11401EFD-46BA-3765-FED9-8C41586077AA}"/>
              </a:ext>
            </a:extLst>
          </p:cNvPr>
          <p:cNvPicPr>
            <a:picLocks noChangeAspect="1"/>
          </p:cNvPicPr>
          <p:nvPr/>
        </p:nvPicPr>
        <p:blipFill>
          <a:blip r:embed="rId3"/>
          <a:stretch>
            <a:fillRect/>
          </a:stretch>
        </p:blipFill>
        <p:spPr>
          <a:xfrm>
            <a:off x="5292374" y="1084465"/>
            <a:ext cx="3176766" cy="2824425"/>
          </a:xfrm>
          <a:prstGeom prst="rect">
            <a:avLst/>
          </a:prstGeom>
        </p:spPr>
      </p:pic>
      <p:pic>
        <p:nvPicPr>
          <p:cNvPr id="7" name="Google Shape;700;p127">
            <a:extLst>
              <a:ext uri="{FF2B5EF4-FFF2-40B4-BE49-F238E27FC236}">
                <a16:creationId xmlns:a16="http://schemas.microsoft.com/office/drawing/2014/main" id="{8D2CA88B-14C3-DE8E-D817-1490A9330344}"/>
              </a:ext>
            </a:extLst>
          </p:cNvPr>
          <p:cNvPicPr preferRelativeResize="0"/>
          <p:nvPr/>
        </p:nvPicPr>
        <p:blipFill>
          <a:blip r:embed="rId4">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2045273914"/>
      </p:ext>
    </p:extLst>
  </p:cSld>
  <p:clrMapOvr>
    <a:masterClrMapping/>
  </p:clrMapOvr>
  <p:transition spd="med">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a:solidFill>
                  <a:srgbClr val="808080"/>
                </a:solidFill>
                <a:latin typeface="+mj-lt"/>
                <a:ea typeface="+mj-ea"/>
                <a:cs typeface="+mj-cs"/>
              </a:rPr>
              <a:t>Types of drones: VTOL </a:t>
            </a:r>
            <a:r>
              <a:rPr lang="fr-FR" sz="2400" b="1" dirty="0" err="1">
                <a:solidFill>
                  <a:srgbClr val="808080"/>
                </a:solidFill>
                <a:latin typeface="+mj-lt"/>
                <a:ea typeface="+mj-ea"/>
                <a:cs typeface="+mj-cs"/>
              </a:rPr>
              <a:t>Fixedwing</a:t>
            </a:r>
            <a:endParaRPr lang="de-CH" sz="2400" b="1" dirty="0">
              <a:solidFill>
                <a:srgbClr val="808080"/>
              </a:solidFill>
              <a:latin typeface="+mj-lt"/>
              <a:ea typeface="+mj-ea"/>
              <a:cs typeface="+mj-cs"/>
            </a:endParaRPr>
          </a:p>
        </p:txBody>
      </p:sp>
      <p:sp>
        <p:nvSpPr>
          <p:cNvPr id="3" name="Textfeld 31">
            <a:extLst>
              <a:ext uri="{FF2B5EF4-FFF2-40B4-BE49-F238E27FC236}">
                <a16:creationId xmlns:a16="http://schemas.microsoft.com/office/drawing/2014/main" id="{D1C7DCAA-A544-DB0B-B935-B5891F2667D2}"/>
              </a:ext>
            </a:extLst>
          </p:cNvPr>
          <p:cNvSpPr txBox="1"/>
          <p:nvPr/>
        </p:nvSpPr>
        <p:spPr>
          <a:xfrm>
            <a:off x="674860" y="3463807"/>
            <a:ext cx="4846200" cy="395421"/>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Flight times: 90 min</a:t>
            </a:r>
          </a:p>
        </p:txBody>
      </p:sp>
      <p:sp>
        <p:nvSpPr>
          <p:cNvPr id="6" name="Textfeld 31">
            <a:extLst>
              <a:ext uri="{FF2B5EF4-FFF2-40B4-BE49-F238E27FC236}">
                <a16:creationId xmlns:a16="http://schemas.microsoft.com/office/drawing/2014/main" id="{D91E0256-3B0E-7944-4EBD-C53E6F111DE4}"/>
              </a:ext>
            </a:extLst>
          </p:cNvPr>
          <p:cNvSpPr txBox="1"/>
          <p:nvPr/>
        </p:nvSpPr>
        <p:spPr>
          <a:xfrm>
            <a:off x="659547" y="4354605"/>
            <a:ext cx="7938698" cy="395421"/>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Wind resistance: 17 m/s, </a:t>
            </a:r>
            <a:r>
              <a:rPr lang="de-CH" sz="2400" dirty="0">
                <a:latin typeface="+mn-lt"/>
              </a:rPr>
              <a:t>61 </a:t>
            </a:r>
            <a:r>
              <a:rPr lang="de-CH" sz="2400" dirty="0">
                <a:solidFill>
                  <a:schemeClr val="tx1"/>
                </a:solidFill>
                <a:latin typeface="+mn-lt"/>
              </a:rPr>
              <a:t>km/h</a:t>
            </a:r>
          </a:p>
        </p:txBody>
      </p:sp>
      <p:sp>
        <p:nvSpPr>
          <p:cNvPr id="8" name="Textfeld 31">
            <a:extLst>
              <a:ext uri="{FF2B5EF4-FFF2-40B4-BE49-F238E27FC236}">
                <a16:creationId xmlns:a16="http://schemas.microsoft.com/office/drawing/2014/main" id="{69AE77C6-4958-A086-92A1-716C428EBE6E}"/>
              </a:ext>
            </a:extLst>
          </p:cNvPr>
          <p:cNvSpPr txBox="1"/>
          <p:nvPr/>
        </p:nvSpPr>
        <p:spPr>
          <a:xfrm>
            <a:off x="674859" y="4769989"/>
            <a:ext cx="8109696" cy="425119"/>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Mapping area coverage: 4 km</a:t>
            </a:r>
            <a:r>
              <a:rPr lang="de-CH" sz="2400" baseline="30000" dirty="0">
                <a:latin typeface="+mn-lt"/>
              </a:rPr>
              <a:t>2</a:t>
            </a:r>
            <a:r>
              <a:rPr lang="de-CH" sz="2400" dirty="0">
                <a:latin typeface="+mn-lt"/>
              </a:rPr>
              <a:t> @ 120m AGL</a:t>
            </a:r>
            <a:endParaRPr lang="de-CH" sz="2400" dirty="0">
              <a:solidFill>
                <a:schemeClr val="tx1"/>
              </a:solidFill>
              <a:latin typeface="+mn-lt"/>
            </a:endParaRPr>
          </a:p>
        </p:txBody>
      </p:sp>
      <p:sp>
        <p:nvSpPr>
          <p:cNvPr id="10" name="Textfeld 31">
            <a:extLst>
              <a:ext uri="{FF2B5EF4-FFF2-40B4-BE49-F238E27FC236}">
                <a16:creationId xmlns:a16="http://schemas.microsoft.com/office/drawing/2014/main" id="{F7EEF93A-4A6A-B488-5E85-318DB1312BB3}"/>
              </a:ext>
            </a:extLst>
          </p:cNvPr>
          <p:cNvSpPr txBox="1"/>
          <p:nvPr/>
        </p:nvSpPr>
        <p:spPr>
          <a:xfrm>
            <a:off x="674860" y="5640823"/>
            <a:ext cx="8109695" cy="600199"/>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Applications: Wide </a:t>
            </a:r>
            <a:r>
              <a:rPr lang="de-CH" sz="2400" dirty="0" err="1">
                <a:latin typeface="+mn-lt"/>
              </a:rPr>
              <a:t>area</a:t>
            </a:r>
            <a:r>
              <a:rPr lang="de-CH" sz="2400" dirty="0">
                <a:latin typeface="+mn-lt"/>
              </a:rPr>
              <a:t> mapping</a:t>
            </a:r>
            <a:endParaRPr lang="de-CH" sz="2400" dirty="0">
              <a:solidFill>
                <a:schemeClr val="tx1"/>
              </a:solidFill>
              <a:latin typeface="+mn-lt"/>
            </a:endParaRPr>
          </a:p>
        </p:txBody>
      </p:sp>
      <p:sp>
        <p:nvSpPr>
          <p:cNvPr id="12" name="Textfeld 31">
            <a:extLst>
              <a:ext uri="{FF2B5EF4-FFF2-40B4-BE49-F238E27FC236}">
                <a16:creationId xmlns:a16="http://schemas.microsoft.com/office/drawing/2014/main" id="{F3988820-0168-123F-3575-50FAC56BFF5B}"/>
              </a:ext>
            </a:extLst>
          </p:cNvPr>
          <p:cNvSpPr txBox="1"/>
          <p:nvPr/>
        </p:nvSpPr>
        <p:spPr>
          <a:xfrm>
            <a:off x="674860" y="5195109"/>
            <a:ext cx="8109696" cy="461436"/>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Speciality</a:t>
            </a:r>
            <a:r>
              <a:rPr lang="de-CH" sz="2400" dirty="0">
                <a:solidFill>
                  <a:schemeClr val="tx1"/>
                </a:solidFill>
                <a:latin typeface="+mn-lt"/>
              </a:rPr>
              <a:t>: coverage &amp; vertical take-off and landing  </a:t>
            </a:r>
          </a:p>
        </p:txBody>
      </p:sp>
      <p:sp>
        <p:nvSpPr>
          <p:cNvPr id="14" name="Textfeld 31">
            <a:extLst>
              <a:ext uri="{FF2B5EF4-FFF2-40B4-BE49-F238E27FC236}">
                <a16:creationId xmlns:a16="http://schemas.microsoft.com/office/drawing/2014/main" id="{EDFE1F91-8AEF-CE6E-1952-BBF2B64CB7E7}"/>
              </a:ext>
            </a:extLst>
          </p:cNvPr>
          <p:cNvSpPr txBox="1"/>
          <p:nvPr/>
        </p:nvSpPr>
        <p:spPr>
          <a:xfrm>
            <a:off x="659546" y="3018724"/>
            <a:ext cx="4691939" cy="335326"/>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Costs: 20’000.-   </a:t>
            </a:r>
          </a:p>
        </p:txBody>
      </p:sp>
      <p:sp>
        <p:nvSpPr>
          <p:cNvPr id="4" name="Textfeld 31">
            <a:extLst>
              <a:ext uri="{FF2B5EF4-FFF2-40B4-BE49-F238E27FC236}">
                <a16:creationId xmlns:a16="http://schemas.microsoft.com/office/drawing/2014/main" id="{C893FBFE-5E3E-F3B7-C876-2149EBE09D39}"/>
              </a:ext>
            </a:extLst>
          </p:cNvPr>
          <p:cNvSpPr txBox="1"/>
          <p:nvPr/>
        </p:nvSpPr>
        <p:spPr>
          <a:xfrm>
            <a:off x="674860" y="3889931"/>
            <a:ext cx="7938698" cy="395421"/>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Weight: ~4.5 kg </a:t>
            </a:r>
          </a:p>
        </p:txBody>
      </p:sp>
      <p:pic>
        <p:nvPicPr>
          <p:cNvPr id="7" name="Picture 6">
            <a:extLst>
              <a:ext uri="{FF2B5EF4-FFF2-40B4-BE49-F238E27FC236}">
                <a16:creationId xmlns:a16="http://schemas.microsoft.com/office/drawing/2014/main" id="{199EC490-510D-284B-51B7-76CEBEAE09FB}"/>
              </a:ext>
            </a:extLst>
          </p:cNvPr>
          <p:cNvPicPr>
            <a:picLocks noChangeAspect="1"/>
          </p:cNvPicPr>
          <p:nvPr/>
        </p:nvPicPr>
        <p:blipFill>
          <a:blip r:embed="rId3"/>
          <a:stretch>
            <a:fillRect/>
          </a:stretch>
        </p:blipFill>
        <p:spPr>
          <a:xfrm>
            <a:off x="4338625" y="957718"/>
            <a:ext cx="3997406" cy="2951172"/>
          </a:xfrm>
          <a:prstGeom prst="rect">
            <a:avLst/>
          </a:prstGeom>
        </p:spPr>
      </p:pic>
      <p:pic>
        <p:nvPicPr>
          <p:cNvPr id="5" name="Google Shape;700;p127">
            <a:extLst>
              <a:ext uri="{FF2B5EF4-FFF2-40B4-BE49-F238E27FC236}">
                <a16:creationId xmlns:a16="http://schemas.microsoft.com/office/drawing/2014/main" id="{5886223A-02D9-A135-11F2-313F31435DD8}"/>
              </a:ext>
            </a:extLst>
          </p:cNvPr>
          <p:cNvPicPr preferRelativeResize="0"/>
          <p:nvPr/>
        </p:nvPicPr>
        <p:blipFill>
          <a:blip r:embed="rId4">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2366271114"/>
      </p:ext>
    </p:extLst>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err="1">
                <a:solidFill>
                  <a:srgbClr val="808080"/>
                </a:solidFill>
                <a:latin typeface="+mj-lt"/>
                <a:ea typeface="+mj-ea"/>
                <a:cs typeface="+mj-cs"/>
              </a:rPr>
              <a:t>Respecting</a:t>
            </a:r>
            <a:r>
              <a:rPr lang="fr-FR" sz="2400" b="1" dirty="0">
                <a:solidFill>
                  <a:srgbClr val="808080"/>
                </a:solidFill>
                <a:latin typeface="+mj-lt"/>
                <a:ea typeface="+mj-ea"/>
                <a:cs typeface="+mj-cs"/>
              </a:rPr>
              <a:t> </a:t>
            </a:r>
            <a:r>
              <a:rPr lang="fr-FR" sz="2400" b="1" dirty="0" err="1">
                <a:solidFill>
                  <a:srgbClr val="808080"/>
                </a:solidFill>
                <a:latin typeface="+mj-lt"/>
                <a:ea typeface="+mj-ea"/>
                <a:cs typeface="+mj-cs"/>
              </a:rPr>
              <a:t>Operational</a:t>
            </a:r>
            <a:r>
              <a:rPr lang="fr-FR" sz="2400" b="1" dirty="0">
                <a:solidFill>
                  <a:srgbClr val="808080"/>
                </a:solidFill>
                <a:latin typeface="+mj-lt"/>
                <a:ea typeface="+mj-ea"/>
                <a:cs typeface="+mj-cs"/>
              </a:rPr>
              <a:t> Limitations</a:t>
            </a:r>
            <a:endParaRPr lang="de-CH" sz="2400" b="1" dirty="0">
              <a:solidFill>
                <a:srgbClr val="808080"/>
              </a:solidFill>
              <a:latin typeface="+mj-lt"/>
              <a:ea typeface="+mj-ea"/>
              <a:cs typeface="+mj-cs"/>
            </a:endParaRPr>
          </a:p>
        </p:txBody>
      </p:sp>
      <p:pic>
        <p:nvPicPr>
          <p:cNvPr id="5" name="Google Shape;700;p127">
            <a:extLst>
              <a:ext uri="{FF2B5EF4-FFF2-40B4-BE49-F238E27FC236}">
                <a16:creationId xmlns:a16="http://schemas.microsoft.com/office/drawing/2014/main" id="{5886223A-02D9-A135-11F2-313F31435DD8}"/>
              </a:ext>
            </a:extLst>
          </p:cNvPr>
          <p:cNvPicPr preferRelativeResize="0"/>
          <p:nvPr/>
        </p:nvPicPr>
        <p:blipFill>
          <a:blip r:embed="rId3">
            <a:alphaModFix/>
          </a:blip>
          <a:stretch>
            <a:fillRect/>
          </a:stretch>
        </p:blipFill>
        <p:spPr>
          <a:xfrm>
            <a:off x="7454031" y="14276"/>
            <a:ext cx="1678551" cy="635000"/>
          </a:xfrm>
          <a:prstGeom prst="rect">
            <a:avLst/>
          </a:prstGeom>
          <a:noFill/>
          <a:ln>
            <a:noFill/>
          </a:ln>
        </p:spPr>
      </p:pic>
      <p:pic>
        <p:nvPicPr>
          <p:cNvPr id="11" name="Picture 10">
            <a:extLst>
              <a:ext uri="{FF2B5EF4-FFF2-40B4-BE49-F238E27FC236}">
                <a16:creationId xmlns:a16="http://schemas.microsoft.com/office/drawing/2014/main" id="{CEACCFE0-89CA-687D-FD4E-018B5C906900}"/>
              </a:ext>
            </a:extLst>
          </p:cNvPr>
          <p:cNvPicPr>
            <a:picLocks noChangeAspect="1"/>
          </p:cNvPicPr>
          <p:nvPr/>
        </p:nvPicPr>
        <p:blipFill>
          <a:blip r:embed="rId4"/>
          <a:stretch>
            <a:fillRect/>
          </a:stretch>
        </p:blipFill>
        <p:spPr>
          <a:xfrm>
            <a:off x="301439" y="950229"/>
            <a:ext cx="5197877" cy="5333822"/>
          </a:xfrm>
          <a:prstGeom prst="rect">
            <a:avLst/>
          </a:prstGeom>
        </p:spPr>
      </p:pic>
      <p:sp>
        <p:nvSpPr>
          <p:cNvPr id="13" name="Rectangle 12">
            <a:extLst>
              <a:ext uri="{FF2B5EF4-FFF2-40B4-BE49-F238E27FC236}">
                <a16:creationId xmlns:a16="http://schemas.microsoft.com/office/drawing/2014/main" id="{18F91B9C-FEBA-61B8-77D8-40C768D6AC52}"/>
              </a:ext>
            </a:extLst>
          </p:cNvPr>
          <p:cNvSpPr/>
          <p:nvPr/>
        </p:nvSpPr>
        <p:spPr>
          <a:xfrm>
            <a:off x="301439" y="2266121"/>
            <a:ext cx="5290978" cy="5433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I"/>
          </a:p>
        </p:txBody>
      </p:sp>
      <p:sp>
        <p:nvSpPr>
          <p:cNvPr id="15" name="Rectangle 14">
            <a:extLst>
              <a:ext uri="{FF2B5EF4-FFF2-40B4-BE49-F238E27FC236}">
                <a16:creationId xmlns:a16="http://schemas.microsoft.com/office/drawing/2014/main" id="{4A4B4251-C01F-6443-1024-E741E5EFE9D0}"/>
              </a:ext>
            </a:extLst>
          </p:cNvPr>
          <p:cNvSpPr/>
          <p:nvPr/>
        </p:nvSpPr>
        <p:spPr>
          <a:xfrm>
            <a:off x="301102" y="3529007"/>
            <a:ext cx="5290978" cy="543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I"/>
          </a:p>
        </p:txBody>
      </p:sp>
      <p:sp>
        <p:nvSpPr>
          <p:cNvPr id="16" name="Rectangle 15">
            <a:extLst>
              <a:ext uri="{FF2B5EF4-FFF2-40B4-BE49-F238E27FC236}">
                <a16:creationId xmlns:a16="http://schemas.microsoft.com/office/drawing/2014/main" id="{59743F56-47B0-3916-6B10-92ED8947DE3A}"/>
              </a:ext>
            </a:extLst>
          </p:cNvPr>
          <p:cNvSpPr/>
          <p:nvPr/>
        </p:nvSpPr>
        <p:spPr>
          <a:xfrm>
            <a:off x="301102" y="1581607"/>
            <a:ext cx="5290978" cy="233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I"/>
          </a:p>
        </p:txBody>
      </p:sp>
    </p:spTree>
    <p:extLst>
      <p:ext uri="{BB962C8B-B14F-4D97-AF65-F5344CB8AC3E}">
        <p14:creationId xmlns:p14="http://schemas.microsoft.com/office/powerpoint/2010/main" val="2107752904"/>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2544806"/>
            <a:ext cx="9144000" cy="359721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hteck 7"/>
          <p:cNvSpPr/>
          <p:nvPr/>
        </p:nvSpPr>
        <p:spPr>
          <a:xfrm>
            <a:off x="358378" y="1820077"/>
            <a:ext cx="8427307"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BO"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EQUIPMENT TO FLY DRONES</a:t>
            </a:r>
          </a:p>
        </p:txBody>
      </p:sp>
      <p:pic>
        <p:nvPicPr>
          <p:cNvPr id="2" name="Google Shape;700;p127">
            <a:extLst>
              <a:ext uri="{FF2B5EF4-FFF2-40B4-BE49-F238E27FC236}">
                <a16:creationId xmlns:a16="http://schemas.microsoft.com/office/drawing/2014/main" id="{44C9B1DA-FC22-ADFD-F46C-4ED7F3B5A927}"/>
              </a:ext>
            </a:extLst>
          </p:cNvPr>
          <p:cNvPicPr preferRelativeResize="0"/>
          <p:nvPr/>
        </p:nvPicPr>
        <p:blipFill>
          <a:blip r:embed="rId2">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2924634211"/>
      </p:ext>
    </p:extLst>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31">
            <a:extLst>
              <a:ext uri="{FF2B5EF4-FFF2-40B4-BE49-F238E27FC236}">
                <a16:creationId xmlns:a16="http://schemas.microsoft.com/office/drawing/2014/main" id="{32CED4AE-571B-9E4B-AB00-CC50A3823280}"/>
              </a:ext>
            </a:extLst>
          </p:cNvPr>
          <p:cNvSpPr txBox="1"/>
          <p:nvPr/>
        </p:nvSpPr>
        <p:spPr>
          <a:xfrm>
            <a:off x="611813" y="4771629"/>
            <a:ext cx="2028371" cy="648072"/>
          </a:xfrm>
          <a:prstGeom prst="rect">
            <a:avLst/>
          </a:prstGeom>
          <a:solidFill>
            <a:schemeClr val="bg1">
              <a:alpha val="75000"/>
            </a:schemeClr>
          </a:solidFill>
        </p:spPr>
        <p:txBody>
          <a:bodyPr vert="horz" wrap="square" lIns="0" tIns="0" rIns="0" bIns="0" rtlCol="0">
            <a:noAutofit/>
          </a:bodyPr>
          <a:lstStyle/>
          <a:p>
            <a:pPr>
              <a:buClr>
                <a:schemeClr val="bg2"/>
              </a:buClr>
            </a:pPr>
            <a:r>
              <a:rPr lang="de-CH" dirty="0">
                <a:latin typeface="+mn-lt"/>
              </a:rPr>
              <a:t>Communication via Radiolink </a:t>
            </a:r>
            <a:endParaRPr lang="de-CH" dirty="0">
              <a:solidFill>
                <a:schemeClr val="tx1"/>
              </a:solidFill>
              <a:latin typeface="+mn-lt"/>
            </a:endParaRPr>
          </a:p>
          <a:p>
            <a:pPr>
              <a:buClr>
                <a:schemeClr val="bg2"/>
              </a:buClr>
            </a:pPr>
            <a:endParaRPr lang="de-CH" sz="2400" dirty="0">
              <a:latin typeface="+mn-lt"/>
            </a:endParaRPr>
          </a:p>
          <a:p>
            <a:pPr>
              <a:buClr>
                <a:schemeClr val="bg2"/>
              </a:buClr>
            </a:pPr>
            <a:endParaRPr lang="de-CH" sz="2400" dirty="0">
              <a:solidFill>
                <a:schemeClr val="tx1"/>
              </a:solidFill>
              <a:latin typeface="+mn-lt"/>
            </a:endParaRPr>
          </a:p>
          <a:p>
            <a:pPr>
              <a:buClr>
                <a:schemeClr val="bg2"/>
              </a:buClr>
            </a:pPr>
            <a:endParaRPr lang="de-CH" sz="2400" dirty="0">
              <a:solidFill>
                <a:schemeClr val="tx1"/>
              </a:solidFill>
              <a:latin typeface="+mn-lt"/>
            </a:endParaRPr>
          </a:p>
        </p:txBody>
      </p:sp>
      <p:sp>
        <p:nvSpPr>
          <p:cNvPr id="10" name="Textfeld 31">
            <a:extLst>
              <a:ext uri="{FF2B5EF4-FFF2-40B4-BE49-F238E27FC236}">
                <a16:creationId xmlns:a16="http://schemas.microsoft.com/office/drawing/2014/main" id="{323141F2-B2F8-5373-7BE7-5ED38C020A41}"/>
              </a:ext>
            </a:extLst>
          </p:cNvPr>
          <p:cNvSpPr txBox="1"/>
          <p:nvPr/>
        </p:nvSpPr>
        <p:spPr>
          <a:xfrm>
            <a:off x="4148772" y="5600656"/>
            <a:ext cx="2028371" cy="648072"/>
          </a:xfrm>
          <a:prstGeom prst="rect">
            <a:avLst/>
          </a:prstGeom>
          <a:solidFill>
            <a:schemeClr val="bg1">
              <a:alpha val="75000"/>
            </a:schemeClr>
          </a:solidFill>
        </p:spPr>
        <p:txBody>
          <a:bodyPr vert="horz" wrap="square" lIns="0" tIns="0" rIns="0" bIns="0" rtlCol="0">
            <a:noAutofit/>
          </a:bodyPr>
          <a:lstStyle/>
          <a:p>
            <a:pPr>
              <a:buClr>
                <a:schemeClr val="bg2"/>
              </a:buClr>
            </a:pPr>
            <a:r>
              <a:rPr lang="de-CH" dirty="0">
                <a:latin typeface="+mn-lt"/>
              </a:rPr>
              <a:t>Data transfer:</a:t>
            </a:r>
          </a:p>
          <a:p>
            <a:pPr>
              <a:buClr>
                <a:schemeClr val="bg2"/>
              </a:buClr>
            </a:pPr>
            <a:r>
              <a:rPr lang="de-CH" dirty="0">
                <a:solidFill>
                  <a:schemeClr val="tx1"/>
                </a:solidFill>
                <a:latin typeface="+mn-lt"/>
              </a:rPr>
              <a:t>Wireless, wire or SD-</a:t>
            </a:r>
            <a:r>
              <a:rPr lang="de-CH" dirty="0">
                <a:latin typeface="+mn-lt"/>
              </a:rPr>
              <a:t>Card</a:t>
            </a:r>
            <a:endParaRPr lang="de-CH" dirty="0">
              <a:solidFill>
                <a:schemeClr val="tx1"/>
              </a:solidFill>
              <a:latin typeface="+mn-lt"/>
            </a:endParaRPr>
          </a:p>
          <a:p>
            <a:pPr>
              <a:buClr>
                <a:schemeClr val="bg2"/>
              </a:buClr>
            </a:pPr>
            <a:endParaRPr lang="de-CH" sz="2400" dirty="0">
              <a:latin typeface="+mn-lt"/>
            </a:endParaRPr>
          </a:p>
          <a:p>
            <a:pPr>
              <a:buClr>
                <a:schemeClr val="bg2"/>
              </a:buClr>
            </a:pPr>
            <a:endParaRPr lang="de-CH" sz="2400" dirty="0">
              <a:solidFill>
                <a:schemeClr val="tx1"/>
              </a:solidFill>
              <a:latin typeface="+mn-lt"/>
            </a:endParaRPr>
          </a:p>
          <a:p>
            <a:pPr>
              <a:buClr>
                <a:schemeClr val="bg2"/>
              </a:buClr>
            </a:pPr>
            <a:endParaRPr lang="de-CH" sz="2400" dirty="0">
              <a:solidFill>
                <a:schemeClr val="tx1"/>
              </a:solidFill>
              <a:latin typeface="+mn-lt"/>
            </a:endParaRPr>
          </a:p>
        </p:txBody>
      </p:sp>
      <p:pic>
        <p:nvPicPr>
          <p:cNvPr id="3076" name="Picture 4" descr="DJI Mavic Pro (743 g, 12 Mpx) - buy at Galaxus">
            <a:extLst>
              <a:ext uri="{FF2B5EF4-FFF2-40B4-BE49-F238E27FC236}">
                <a16:creationId xmlns:a16="http://schemas.microsoft.com/office/drawing/2014/main" id="{00AA6496-0A1A-E1E5-CC3F-D59A50C95E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9305" y="2829576"/>
            <a:ext cx="3398249" cy="22660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a:solidFill>
                  <a:srgbClr val="808080"/>
                </a:solidFill>
                <a:latin typeface="+mj-lt"/>
                <a:ea typeface="+mj-ea"/>
                <a:cs typeface="+mj-cs"/>
              </a:rPr>
              <a:t>Equipment</a:t>
            </a:r>
            <a:endParaRPr lang="de-CH" sz="2400" b="1" dirty="0">
              <a:solidFill>
                <a:srgbClr val="808080"/>
              </a:solidFill>
              <a:latin typeface="+mj-lt"/>
              <a:ea typeface="+mj-ea"/>
              <a:cs typeface="+mj-cs"/>
            </a:endParaRPr>
          </a:p>
        </p:txBody>
      </p:sp>
      <p:sp>
        <p:nvSpPr>
          <p:cNvPr id="6" name="Textfeld 31">
            <a:extLst>
              <a:ext uri="{FF2B5EF4-FFF2-40B4-BE49-F238E27FC236}">
                <a16:creationId xmlns:a16="http://schemas.microsoft.com/office/drawing/2014/main" id="{D91E0256-3B0E-7944-4EBD-C53E6F111DE4}"/>
              </a:ext>
            </a:extLst>
          </p:cNvPr>
          <p:cNvSpPr txBox="1"/>
          <p:nvPr/>
        </p:nvSpPr>
        <p:spPr>
          <a:xfrm>
            <a:off x="414251" y="1161505"/>
            <a:ext cx="2792196" cy="973462"/>
          </a:xfrm>
          <a:prstGeom prst="rect">
            <a:avLst/>
          </a:prstGeom>
          <a:solidFill>
            <a:schemeClr val="bg1">
              <a:alpha val="75000"/>
            </a:schemeClr>
          </a:solidFill>
        </p:spPr>
        <p:txBody>
          <a:bodyPr vert="horz" wrap="square" lIns="0" tIns="0" rIns="0" bIns="0" rtlCol="0">
            <a:noAutofit/>
          </a:bodyPr>
          <a:lstStyle/>
          <a:p>
            <a:pPr algn="ctr">
              <a:buClr>
                <a:schemeClr val="bg2"/>
              </a:buClr>
            </a:pPr>
            <a:r>
              <a:rPr lang="de-CH" sz="2000" b="1" dirty="0">
                <a:solidFill>
                  <a:schemeClr val="tx1"/>
                </a:solidFill>
                <a:latin typeface="+mn-lt"/>
              </a:rPr>
              <a:t>Ground control station</a:t>
            </a:r>
          </a:p>
          <a:p>
            <a:pPr>
              <a:buClr>
                <a:schemeClr val="bg2"/>
              </a:buClr>
            </a:pPr>
            <a:endParaRPr lang="de-CH" sz="2400" dirty="0">
              <a:latin typeface="+mn-lt"/>
            </a:endParaRPr>
          </a:p>
        </p:txBody>
      </p:sp>
      <p:sp>
        <p:nvSpPr>
          <p:cNvPr id="4" name="Textfeld 31">
            <a:extLst>
              <a:ext uri="{FF2B5EF4-FFF2-40B4-BE49-F238E27FC236}">
                <a16:creationId xmlns:a16="http://schemas.microsoft.com/office/drawing/2014/main" id="{F5BEEFDD-1708-16F5-DC59-671FA279DC76}"/>
              </a:ext>
            </a:extLst>
          </p:cNvPr>
          <p:cNvSpPr txBox="1"/>
          <p:nvPr/>
        </p:nvSpPr>
        <p:spPr>
          <a:xfrm>
            <a:off x="3868781" y="2439649"/>
            <a:ext cx="1216215" cy="648072"/>
          </a:xfrm>
          <a:prstGeom prst="rect">
            <a:avLst/>
          </a:prstGeom>
          <a:solidFill>
            <a:schemeClr val="bg1">
              <a:alpha val="75000"/>
            </a:schemeClr>
          </a:solidFill>
        </p:spPr>
        <p:txBody>
          <a:bodyPr vert="horz" wrap="square" lIns="0" tIns="0" rIns="0" bIns="0" rtlCol="0">
            <a:noAutofit/>
          </a:bodyPr>
          <a:lstStyle/>
          <a:p>
            <a:pPr>
              <a:buClr>
                <a:schemeClr val="bg2"/>
              </a:buClr>
            </a:pPr>
            <a:r>
              <a:rPr lang="de-CH" sz="2000" b="1" dirty="0">
                <a:solidFill>
                  <a:schemeClr val="tx1"/>
                </a:solidFill>
                <a:latin typeface="+mn-lt"/>
              </a:rPr>
              <a:t>Drone</a:t>
            </a:r>
          </a:p>
          <a:p>
            <a:pPr>
              <a:buClr>
                <a:schemeClr val="bg2"/>
              </a:buClr>
            </a:pPr>
            <a:endParaRPr lang="de-CH" sz="2400" dirty="0">
              <a:latin typeface="+mn-lt"/>
            </a:endParaRPr>
          </a:p>
          <a:p>
            <a:pPr>
              <a:buClr>
                <a:schemeClr val="bg2"/>
              </a:buClr>
            </a:pPr>
            <a:endParaRPr lang="de-CH" sz="2400" dirty="0">
              <a:solidFill>
                <a:schemeClr val="tx1"/>
              </a:solidFill>
              <a:latin typeface="+mn-lt"/>
            </a:endParaRPr>
          </a:p>
          <a:p>
            <a:pPr>
              <a:buClr>
                <a:schemeClr val="bg2"/>
              </a:buClr>
            </a:pPr>
            <a:endParaRPr lang="de-CH" sz="2400" dirty="0">
              <a:solidFill>
                <a:schemeClr val="tx1"/>
              </a:solidFill>
              <a:latin typeface="+mn-lt"/>
            </a:endParaRPr>
          </a:p>
        </p:txBody>
      </p:sp>
      <p:sp>
        <p:nvSpPr>
          <p:cNvPr id="5" name="Textfeld 31">
            <a:extLst>
              <a:ext uri="{FF2B5EF4-FFF2-40B4-BE49-F238E27FC236}">
                <a16:creationId xmlns:a16="http://schemas.microsoft.com/office/drawing/2014/main" id="{E2785D4E-A06F-6B74-8EFD-8FA17AE7F5F8}"/>
              </a:ext>
            </a:extLst>
          </p:cNvPr>
          <p:cNvSpPr txBox="1"/>
          <p:nvPr/>
        </p:nvSpPr>
        <p:spPr>
          <a:xfrm>
            <a:off x="5937552" y="1180589"/>
            <a:ext cx="2474594" cy="748175"/>
          </a:xfrm>
          <a:prstGeom prst="rect">
            <a:avLst/>
          </a:prstGeom>
          <a:solidFill>
            <a:schemeClr val="bg1">
              <a:alpha val="75000"/>
            </a:schemeClr>
          </a:solidFill>
        </p:spPr>
        <p:txBody>
          <a:bodyPr vert="horz" wrap="square" lIns="0" tIns="0" rIns="0" bIns="0" rtlCol="0">
            <a:noAutofit/>
          </a:bodyPr>
          <a:lstStyle/>
          <a:p>
            <a:pPr algn="ctr">
              <a:buClr>
                <a:schemeClr val="bg2"/>
              </a:buClr>
            </a:pPr>
            <a:r>
              <a:rPr lang="de-CH" sz="2000" b="1" dirty="0">
                <a:solidFill>
                  <a:schemeClr val="tx1"/>
                </a:solidFill>
                <a:latin typeface="+mn-lt"/>
              </a:rPr>
              <a:t>The processing station</a:t>
            </a:r>
          </a:p>
          <a:p>
            <a:pPr>
              <a:buClr>
                <a:schemeClr val="bg2"/>
              </a:buClr>
            </a:pPr>
            <a:endParaRPr lang="de-CH" sz="2400" dirty="0">
              <a:latin typeface="+mn-lt"/>
            </a:endParaRPr>
          </a:p>
          <a:p>
            <a:pPr>
              <a:buClr>
                <a:schemeClr val="bg2"/>
              </a:buClr>
            </a:pPr>
            <a:endParaRPr lang="de-CH" sz="2400" dirty="0">
              <a:solidFill>
                <a:schemeClr val="tx1"/>
              </a:solidFill>
              <a:latin typeface="+mn-lt"/>
            </a:endParaRPr>
          </a:p>
          <a:p>
            <a:pPr>
              <a:buClr>
                <a:schemeClr val="bg2"/>
              </a:buClr>
            </a:pPr>
            <a:endParaRPr lang="de-CH" sz="2400" dirty="0">
              <a:solidFill>
                <a:schemeClr val="tx1"/>
              </a:solidFill>
              <a:latin typeface="+mn-lt"/>
            </a:endParaRPr>
          </a:p>
        </p:txBody>
      </p:sp>
      <p:pic>
        <p:nvPicPr>
          <p:cNvPr id="3" name="Google Shape;700;p127">
            <a:extLst>
              <a:ext uri="{FF2B5EF4-FFF2-40B4-BE49-F238E27FC236}">
                <a16:creationId xmlns:a16="http://schemas.microsoft.com/office/drawing/2014/main" id="{8BCEF993-C26D-BC0F-B502-77A1643AB5D1}"/>
              </a:ext>
            </a:extLst>
          </p:cNvPr>
          <p:cNvPicPr preferRelativeResize="0"/>
          <p:nvPr/>
        </p:nvPicPr>
        <p:blipFill>
          <a:blip r:embed="rId4">
            <a:alphaModFix/>
          </a:blip>
          <a:stretch>
            <a:fillRect/>
          </a:stretch>
        </p:blipFill>
        <p:spPr>
          <a:xfrm>
            <a:off x="7454031" y="14276"/>
            <a:ext cx="1678551" cy="635000"/>
          </a:xfrm>
          <a:prstGeom prst="rect">
            <a:avLst/>
          </a:prstGeom>
          <a:noFill/>
          <a:ln>
            <a:noFill/>
          </a:ln>
        </p:spPr>
      </p:pic>
      <p:pic>
        <p:nvPicPr>
          <p:cNvPr id="3074" name="Picture 2" descr="DJI RC Pro - DJI">
            <a:extLst>
              <a:ext uri="{FF2B5EF4-FFF2-40B4-BE49-F238E27FC236}">
                <a16:creationId xmlns:a16="http://schemas.microsoft.com/office/drawing/2014/main" id="{2A083663-3300-60C8-03DF-93E3A12870E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797" r="13913"/>
          <a:stretch/>
        </p:blipFill>
        <p:spPr bwMode="auto">
          <a:xfrm>
            <a:off x="590355" y="2030624"/>
            <a:ext cx="2328917" cy="13983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crosoft Surface Laptop 4, Intel Core i7 Processor, 16GB RAM, 512GB SSD,  15&quot; PixelSense Display, Black">
            <a:extLst>
              <a:ext uri="{FF2B5EF4-FFF2-40B4-BE49-F238E27FC236}">
                <a16:creationId xmlns:a16="http://schemas.microsoft.com/office/drawing/2014/main" id="{EA422A2A-C029-66D3-843F-8399BE30E0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1540"/>
          <a:stretch/>
        </p:blipFill>
        <p:spPr bwMode="auto">
          <a:xfrm>
            <a:off x="6177143" y="2312443"/>
            <a:ext cx="1970563" cy="15300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loud processing icon flat design Royalty Free Vector Image">
            <a:extLst>
              <a:ext uri="{FF2B5EF4-FFF2-40B4-BE49-F238E27FC236}">
                <a16:creationId xmlns:a16="http://schemas.microsoft.com/office/drawing/2014/main" id="{3982F76F-236D-DB2B-CC40-90845EDFBE9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358" t="13143" r="10420" b="15060"/>
          <a:stretch/>
        </p:blipFill>
        <p:spPr bwMode="auto">
          <a:xfrm>
            <a:off x="6954584" y="3679707"/>
            <a:ext cx="1582995" cy="1530097"/>
          </a:xfrm>
          <a:prstGeom prst="rect">
            <a:avLst/>
          </a:prstGeom>
          <a:noFill/>
          <a:extLst>
            <a:ext uri="{909E8E84-426E-40DD-AFC4-6F175D3DCCD1}">
              <a14:hiddenFill xmlns:a14="http://schemas.microsoft.com/office/drawing/2010/main">
                <a:solidFill>
                  <a:srgbClr val="FFFFFF"/>
                </a:solidFill>
              </a14:hiddenFill>
            </a:ext>
          </a:extLst>
        </p:spPr>
      </p:pic>
      <p:sp>
        <p:nvSpPr>
          <p:cNvPr id="7" name="Arrow: Curved Up 6">
            <a:extLst>
              <a:ext uri="{FF2B5EF4-FFF2-40B4-BE49-F238E27FC236}">
                <a16:creationId xmlns:a16="http://schemas.microsoft.com/office/drawing/2014/main" id="{0F770132-0CA2-6803-2589-1055BD9589F7}"/>
              </a:ext>
            </a:extLst>
          </p:cNvPr>
          <p:cNvSpPr/>
          <p:nvPr/>
        </p:nvSpPr>
        <p:spPr>
          <a:xfrm rot="1561397">
            <a:off x="1455808" y="4161369"/>
            <a:ext cx="2368753" cy="748952"/>
          </a:xfrm>
          <a:prstGeom prst="curved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I">
              <a:solidFill>
                <a:schemeClr val="tx1"/>
              </a:solidFill>
            </a:endParaRPr>
          </a:p>
        </p:txBody>
      </p:sp>
      <p:sp>
        <p:nvSpPr>
          <p:cNvPr id="9" name="Arrow: Curved Up 8">
            <a:extLst>
              <a:ext uri="{FF2B5EF4-FFF2-40B4-BE49-F238E27FC236}">
                <a16:creationId xmlns:a16="http://schemas.microsoft.com/office/drawing/2014/main" id="{B148ABB8-D800-B8A2-23E8-D3863D075E0D}"/>
              </a:ext>
            </a:extLst>
          </p:cNvPr>
          <p:cNvSpPr/>
          <p:nvPr/>
        </p:nvSpPr>
        <p:spPr>
          <a:xfrm rot="698565">
            <a:off x="4745384" y="4918679"/>
            <a:ext cx="2623930" cy="748952"/>
          </a:xfrm>
          <a:prstGeom prst="curved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I">
              <a:solidFill>
                <a:schemeClr val="tx1"/>
              </a:solidFill>
            </a:endParaRPr>
          </a:p>
        </p:txBody>
      </p:sp>
    </p:spTree>
    <p:extLst>
      <p:ext uri="{BB962C8B-B14F-4D97-AF65-F5344CB8AC3E}">
        <p14:creationId xmlns:p14="http://schemas.microsoft.com/office/powerpoint/2010/main" val="2360821902"/>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de-CH" sz="2400" b="1" dirty="0">
                <a:solidFill>
                  <a:srgbClr val="808080"/>
                </a:solidFill>
                <a:latin typeface="+mj-lt"/>
                <a:ea typeface="+mj-ea"/>
                <a:cs typeface="+mj-cs"/>
              </a:rPr>
              <a:t>Regulations</a:t>
            </a:r>
          </a:p>
        </p:txBody>
      </p:sp>
      <p:sp>
        <p:nvSpPr>
          <p:cNvPr id="6" name="Textfeld 31">
            <a:extLst>
              <a:ext uri="{FF2B5EF4-FFF2-40B4-BE49-F238E27FC236}">
                <a16:creationId xmlns:a16="http://schemas.microsoft.com/office/drawing/2014/main" id="{D91E0256-3B0E-7944-4EBD-C53E6F111DE4}"/>
              </a:ext>
            </a:extLst>
          </p:cNvPr>
          <p:cNvSpPr txBox="1"/>
          <p:nvPr/>
        </p:nvSpPr>
        <p:spPr>
          <a:xfrm>
            <a:off x="470866" y="1162042"/>
            <a:ext cx="5696470" cy="5281339"/>
          </a:xfrm>
          <a:prstGeom prst="rect">
            <a:avLst/>
          </a:prstGeom>
          <a:solidFill>
            <a:schemeClr val="bg1">
              <a:alpha val="75000"/>
            </a:schemeClr>
          </a:solidFill>
        </p:spPr>
        <p:txBody>
          <a:bodyPr vert="horz" wrap="square" lIns="0" tIns="0" rIns="0" bIns="0" rtlCol="0">
            <a:noAutofit/>
          </a:bodyPr>
          <a:lstStyle/>
          <a:p>
            <a:pPr>
              <a:lnSpc>
                <a:spcPct val="150000"/>
              </a:lnSpc>
              <a:buClr>
                <a:schemeClr val="bg2"/>
              </a:buClr>
            </a:pPr>
            <a:r>
              <a:rPr lang="de-CH" sz="2000" b="1" dirty="0">
                <a:solidFill>
                  <a:schemeClr val="tx1"/>
                </a:solidFill>
                <a:latin typeface="+mn-lt"/>
              </a:rPr>
              <a:t>Be aware of:</a:t>
            </a:r>
          </a:p>
          <a:p>
            <a:pPr marL="342900" indent="-342900">
              <a:lnSpc>
                <a:spcPct val="150000"/>
              </a:lnSpc>
              <a:buClr>
                <a:schemeClr val="bg2"/>
              </a:buClr>
              <a:buFontTx/>
              <a:buChar char="-"/>
            </a:pPr>
            <a:r>
              <a:rPr lang="de-CH" sz="2000" dirty="0">
                <a:latin typeface="+mn-lt"/>
              </a:rPr>
              <a:t>Privacy</a:t>
            </a:r>
          </a:p>
          <a:p>
            <a:pPr marL="342900" indent="-342900">
              <a:lnSpc>
                <a:spcPct val="150000"/>
              </a:lnSpc>
              <a:buClr>
                <a:schemeClr val="bg2"/>
              </a:buClr>
              <a:buFontTx/>
              <a:buChar char="-"/>
            </a:pPr>
            <a:r>
              <a:rPr lang="de-CH" sz="2000" dirty="0">
                <a:latin typeface="+mn-lt"/>
              </a:rPr>
              <a:t>Avoid controlled airspace</a:t>
            </a:r>
          </a:p>
          <a:p>
            <a:pPr marL="342900" indent="-342900">
              <a:lnSpc>
                <a:spcPct val="150000"/>
              </a:lnSpc>
              <a:buClr>
                <a:schemeClr val="bg2"/>
              </a:buClr>
              <a:buFontTx/>
              <a:buChar char="-"/>
            </a:pPr>
            <a:r>
              <a:rPr lang="de-CH" sz="2000" dirty="0">
                <a:latin typeface="+mn-lt"/>
              </a:rPr>
              <a:t>Avoid airports (5km radius)</a:t>
            </a:r>
          </a:p>
          <a:p>
            <a:pPr marL="342900" indent="-342900">
              <a:lnSpc>
                <a:spcPct val="150000"/>
              </a:lnSpc>
              <a:buClr>
                <a:schemeClr val="bg2"/>
              </a:buClr>
              <a:buFontTx/>
              <a:buChar char="-"/>
            </a:pPr>
            <a:r>
              <a:rPr lang="de-CH" sz="2000" dirty="0">
                <a:latin typeface="+mn-lt"/>
              </a:rPr>
              <a:t>Stay within VLOS (Visual Line Of Sight)</a:t>
            </a:r>
          </a:p>
          <a:p>
            <a:pPr marL="342900" indent="-342900">
              <a:lnSpc>
                <a:spcPct val="150000"/>
              </a:lnSpc>
              <a:buClr>
                <a:schemeClr val="bg2"/>
              </a:buClr>
              <a:buFontTx/>
              <a:buChar char="-"/>
            </a:pPr>
            <a:r>
              <a:rPr lang="de-CH" sz="2000" dirty="0">
                <a:latin typeface="+mn-lt"/>
              </a:rPr>
              <a:t>Stay below 120m / 400ft above ground</a:t>
            </a:r>
          </a:p>
          <a:p>
            <a:pPr marL="342900" indent="-342900">
              <a:lnSpc>
                <a:spcPct val="150000"/>
              </a:lnSpc>
              <a:buClr>
                <a:schemeClr val="bg2"/>
              </a:buClr>
              <a:buFontTx/>
              <a:buChar char="-"/>
            </a:pPr>
            <a:endParaRPr lang="de-CH" sz="2400" dirty="0">
              <a:latin typeface="+mn-lt"/>
            </a:endParaRPr>
          </a:p>
          <a:p>
            <a:pPr>
              <a:lnSpc>
                <a:spcPct val="150000"/>
              </a:lnSpc>
              <a:buClr>
                <a:schemeClr val="bg2"/>
              </a:buClr>
            </a:pPr>
            <a:r>
              <a:rPr lang="de-CH" sz="2000" b="1" dirty="0">
                <a:latin typeface="+mn-lt"/>
              </a:rPr>
              <a:t>If the drone is &gt;250g, have:</a:t>
            </a:r>
          </a:p>
          <a:p>
            <a:pPr>
              <a:lnSpc>
                <a:spcPct val="150000"/>
              </a:lnSpc>
              <a:buClr>
                <a:schemeClr val="bg2"/>
              </a:buClr>
            </a:pPr>
            <a:r>
              <a:rPr lang="de-CH" sz="2000" dirty="0">
                <a:latin typeface="+mn-lt"/>
              </a:rPr>
              <a:t>- A Drone pilot license </a:t>
            </a:r>
          </a:p>
          <a:p>
            <a:pPr>
              <a:lnSpc>
                <a:spcPct val="150000"/>
              </a:lnSpc>
              <a:buClr>
                <a:schemeClr val="bg2"/>
              </a:buClr>
            </a:pPr>
            <a:r>
              <a:rPr lang="de-CH" sz="2000" dirty="0">
                <a:latin typeface="+mn-lt"/>
              </a:rPr>
              <a:t>- A liability insurance</a:t>
            </a:r>
          </a:p>
          <a:p>
            <a:pPr>
              <a:buClr>
                <a:schemeClr val="bg2"/>
              </a:buClr>
            </a:pPr>
            <a:endParaRPr lang="de-CH" sz="2400" dirty="0">
              <a:solidFill>
                <a:schemeClr val="tx1"/>
              </a:solidFill>
              <a:latin typeface="+mn-lt"/>
            </a:endParaRPr>
          </a:p>
        </p:txBody>
      </p:sp>
      <p:pic>
        <p:nvPicPr>
          <p:cNvPr id="9" name="Picture 8" descr="A statue of a person holding a staff&#10;&#10;Description automatically generated with medium confidence">
            <a:extLst>
              <a:ext uri="{FF2B5EF4-FFF2-40B4-BE49-F238E27FC236}">
                <a16:creationId xmlns:a16="http://schemas.microsoft.com/office/drawing/2014/main" id="{3D433F08-BB4B-FEF4-D61A-89FF8D3DE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336" y="0"/>
            <a:ext cx="4772320" cy="6858000"/>
          </a:xfrm>
          <a:prstGeom prst="rect">
            <a:avLst/>
          </a:prstGeom>
        </p:spPr>
      </p:pic>
    </p:spTree>
    <p:extLst>
      <p:ext uri="{BB962C8B-B14F-4D97-AF65-F5344CB8AC3E}">
        <p14:creationId xmlns:p14="http://schemas.microsoft.com/office/powerpoint/2010/main" val="2549949876"/>
      </p:ext>
    </p:extLst>
  </p:cSld>
  <p:clrMapOvr>
    <a:masterClrMapping/>
  </p:clrMapOvr>
  <p:transition spd="med">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ipo-Safe Bag for Charging and Storage">
            <a:extLst>
              <a:ext uri="{FF2B5EF4-FFF2-40B4-BE49-F238E27FC236}">
                <a16:creationId xmlns:a16="http://schemas.microsoft.com/office/drawing/2014/main" id="{9170ECD5-0E75-EE5D-45F1-42863E438E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8751" y="2829617"/>
            <a:ext cx="1703490" cy="17034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de-CH" sz="2400" b="1" dirty="0">
                <a:solidFill>
                  <a:srgbClr val="808080"/>
                </a:solidFill>
                <a:latin typeface="+mj-lt"/>
                <a:ea typeface="+mj-ea"/>
                <a:cs typeface="+mj-cs"/>
              </a:rPr>
              <a:t>Travelling with Drones</a:t>
            </a:r>
          </a:p>
        </p:txBody>
      </p:sp>
      <p:sp>
        <p:nvSpPr>
          <p:cNvPr id="6" name="Textfeld 31">
            <a:extLst>
              <a:ext uri="{FF2B5EF4-FFF2-40B4-BE49-F238E27FC236}">
                <a16:creationId xmlns:a16="http://schemas.microsoft.com/office/drawing/2014/main" id="{D91E0256-3B0E-7944-4EBD-C53E6F111DE4}"/>
              </a:ext>
            </a:extLst>
          </p:cNvPr>
          <p:cNvSpPr txBox="1"/>
          <p:nvPr/>
        </p:nvSpPr>
        <p:spPr>
          <a:xfrm>
            <a:off x="551758" y="3681362"/>
            <a:ext cx="8040483" cy="1492586"/>
          </a:xfrm>
          <a:prstGeom prst="rect">
            <a:avLst/>
          </a:prstGeom>
          <a:noFill/>
        </p:spPr>
        <p:txBody>
          <a:bodyPr vert="horz" wrap="square" lIns="0" tIns="0" rIns="0" bIns="0" rtlCol="0">
            <a:noAutofit/>
          </a:bodyPr>
          <a:lstStyle/>
          <a:p>
            <a:pPr marL="342900" indent="-342900">
              <a:lnSpc>
                <a:spcPct val="150000"/>
              </a:lnSpc>
              <a:buClr>
                <a:schemeClr val="bg2"/>
              </a:buClr>
              <a:buFont typeface="Arial" panose="020B0604020202020204" pitchFamily="34" charset="0"/>
              <a:buChar char="•"/>
            </a:pPr>
            <a:r>
              <a:rPr lang="de-CH" sz="2000" dirty="0">
                <a:solidFill>
                  <a:schemeClr val="tx1"/>
                </a:solidFill>
                <a:latin typeface="+mn-lt"/>
              </a:rPr>
              <a:t>Drone in check-in luggage (hard case)</a:t>
            </a:r>
          </a:p>
          <a:p>
            <a:pPr marL="342900" indent="-342900">
              <a:lnSpc>
                <a:spcPct val="150000"/>
              </a:lnSpc>
              <a:buClr>
                <a:schemeClr val="bg2"/>
              </a:buClr>
              <a:buFont typeface="Arial" panose="020B0604020202020204" pitchFamily="34" charset="0"/>
              <a:buChar char="•"/>
            </a:pPr>
            <a:r>
              <a:rPr lang="de-CH" sz="2000" dirty="0">
                <a:solidFill>
                  <a:schemeClr val="tx1"/>
                </a:solidFill>
                <a:latin typeface="+mn-lt"/>
              </a:rPr>
              <a:t>Batteries in hand luggage inside a Lipo bag</a:t>
            </a:r>
          </a:p>
          <a:p>
            <a:pPr marL="342900" indent="-342900">
              <a:lnSpc>
                <a:spcPct val="150000"/>
              </a:lnSpc>
              <a:buClr>
                <a:schemeClr val="bg2"/>
              </a:buClr>
              <a:buFont typeface="Arial" panose="020B0604020202020204" pitchFamily="34" charset="0"/>
              <a:buChar char="•"/>
            </a:pPr>
            <a:r>
              <a:rPr lang="de-CH" sz="2000" dirty="0">
                <a:latin typeface="+mn-lt"/>
              </a:rPr>
              <a:t>LiPo batteries below 100 watt hours don’t require approval.</a:t>
            </a:r>
          </a:p>
          <a:p>
            <a:pPr>
              <a:buClr>
                <a:schemeClr val="bg2"/>
              </a:buClr>
            </a:pPr>
            <a:endParaRPr lang="de-CH" sz="2400" dirty="0">
              <a:solidFill>
                <a:schemeClr val="tx1"/>
              </a:solidFill>
              <a:latin typeface="+mn-lt"/>
            </a:endParaRPr>
          </a:p>
        </p:txBody>
      </p:sp>
      <p:pic>
        <p:nvPicPr>
          <p:cNvPr id="2050" name="Picture 2" descr="Can You Bring a Drone on a Plane? Travelling With a Drone: Rules and  Policies">
            <a:extLst>
              <a:ext uri="{FF2B5EF4-FFF2-40B4-BE49-F238E27FC236}">
                <a16:creationId xmlns:a16="http://schemas.microsoft.com/office/drawing/2014/main" id="{5B79F373-EF0F-A924-913B-AED85D5003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555" y="913158"/>
            <a:ext cx="3742889" cy="24946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cating the watt-hour rating on a LiPo battery">
            <a:extLst>
              <a:ext uri="{FF2B5EF4-FFF2-40B4-BE49-F238E27FC236}">
                <a16:creationId xmlns:a16="http://schemas.microsoft.com/office/drawing/2014/main" id="{14E1E095-6BAD-6D74-7499-396D66B8BC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962" y="5159796"/>
            <a:ext cx="1181910" cy="118191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31">
            <a:extLst>
              <a:ext uri="{FF2B5EF4-FFF2-40B4-BE49-F238E27FC236}">
                <a16:creationId xmlns:a16="http://schemas.microsoft.com/office/drawing/2014/main" id="{D3589264-CC6C-5297-4E0F-46C2FCC572AE}"/>
              </a:ext>
            </a:extLst>
          </p:cNvPr>
          <p:cNvSpPr txBox="1"/>
          <p:nvPr/>
        </p:nvSpPr>
        <p:spPr>
          <a:xfrm>
            <a:off x="3158390" y="5521092"/>
            <a:ext cx="4988428" cy="526461"/>
          </a:xfrm>
          <a:prstGeom prst="rect">
            <a:avLst/>
          </a:prstGeom>
          <a:noFill/>
        </p:spPr>
        <p:txBody>
          <a:bodyPr vert="horz" wrap="square" lIns="0" tIns="0" rIns="0" bIns="0" rtlCol="0">
            <a:noAutofit/>
          </a:bodyPr>
          <a:lstStyle/>
          <a:p>
            <a:pPr>
              <a:lnSpc>
                <a:spcPct val="150000"/>
              </a:lnSpc>
              <a:buClr>
                <a:schemeClr val="bg2"/>
              </a:buClr>
            </a:pPr>
            <a:r>
              <a:rPr lang="de-CH" sz="2000" dirty="0">
                <a:latin typeface="+mn-lt"/>
              </a:rPr>
              <a:t>mAh/1000 x V = Watt-hours</a:t>
            </a:r>
          </a:p>
          <a:p>
            <a:pPr>
              <a:buClr>
                <a:schemeClr val="bg2"/>
              </a:buClr>
            </a:pPr>
            <a:endParaRPr lang="de-CH" sz="2400" dirty="0">
              <a:solidFill>
                <a:schemeClr val="tx1"/>
              </a:solidFill>
              <a:latin typeface="+mn-lt"/>
            </a:endParaRPr>
          </a:p>
        </p:txBody>
      </p:sp>
      <p:pic>
        <p:nvPicPr>
          <p:cNvPr id="4" name="Google Shape;700;p127">
            <a:extLst>
              <a:ext uri="{FF2B5EF4-FFF2-40B4-BE49-F238E27FC236}">
                <a16:creationId xmlns:a16="http://schemas.microsoft.com/office/drawing/2014/main" id="{9E8CFD67-AB50-D99F-FAD7-13D454A6D618}"/>
              </a:ext>
            </a:extLst>
          </p:cNvPr>
          <p:cNvPicPr preferRelativeResize="0"/>
          <p:nvPr/>
        </p:nvPicPr>
        <p:blipFill>
          <a:blip r:embed="rId6">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513594696"/>
      </p:ext>
    </p:extLst>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2544806"/>
            <a:ext cx="9144000" cy="359721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hteck 7"/>
          <p:cNvSpPr/>
          <p:nvPr/>
        </p:nvSpPr>
        <p:spPr>
          <a:xfrm>
            <a:off x="354363" y="1820077"/>
            <a:ext cx="8435322"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BO"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DATA CREATION WITH DRONES</a:t>
            </a:r>
          </a:p>
        </p:txBody>
      </p:sp>
      <p:pic>
        <p:nvPicPr>
          <p:cNvPr id="2" name="Google Shape;700;p127">
            <a:extLst>
              <a:ext uri="{FF2B5EF4-FFF2-40B4-BE49-F238E27FC236}">
                <a16:creationId xmlns:a16="http://schemas.microsoft.com/office/drawing/2014/main" id="{624EB2C8-0945-0965-0EBA-20D7EA813BBB}"/>
              </a:ext>
            </a:extLst>
          </p:cNvPr>
          <p:cNvPicPr preferRelativeResize="0"/>
          <p:nvPr/>
        </p:nvPicPr>
        <p:blipFill>
          <a:blip r:embed="rId2">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2946130828"/>
      </p:ext>
    </p:extLst>
  </p:cSld>
  <p:clrMapOvr>
    <a:masterClrMapping/>
  </p:clrMapOvr>
  <p:transition spd="med">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6DD710-4904-2C11-9783-4AA29747C03D}"/>
              </a:ext>
            </a:extLst>
          </p:cNvPr>
          <p:cNvPicPr>
            <a:picLocks noChangeAspect="1"/>
          </p:cNvPicPr>
          <p:nvPr/>
        </p:nvPicPr>
        <p:blipFill>
          <a:blip r:embed="rId3"/>
          <a:stretch>
            <a:fillRect/>
          </a:stretch>
        </p:blipFill>
        <p:spPr>
          <a:xfrm rot="1156951">
            <a:off x="432114" y="1508254"/>
            <a:ext cx="2947453" cy="1901661"/>
          </a:xfrm>
          <a:prstGeom prst="rect">
            <a:avLst/>
          </a:prstGeom>
        </p:spPr>
      </p:pic>
      <p:pic>
        <p:nvPicPr>
          <p:cNvPr id="6" name="Picture 5">
            <a:extLst>
              <a:ext uri="{FF2B5EF4-FFF2-40B4-BE49-F238E27FC236}">
                <a16:creationId xmlns:a16="http://schemas.microsoft.com/office/drawing/2014/main" id="{C2D7C6E1-880F-F25E-C663-68DBE8D94702}"/>
              </a:ext>
            </a:extLst>
          </p:cNvPr>
          <p:cNvPicPr>
            <a:picLocks noChangeAspect="1"/>
          </p:cNvPicPr>
          <p:nvPr/>
        </p:nvPicPr>
        <p:blipFill>
          <a:blip r:embed="rId4"/>
          <a:stretch>
            <a:fillRect/>
          </a:stretch>
        </p:blipFill>
        <p:spPr>
          <a:xfrm rot="5400000">
            <a:off x="5227678" y="1286043"/>
            <a:ext cx="2098898" cy="2588640"/>
          </a:xfrm>
          <a:prstGeom prst="rect">
            <a:avLst/>
          </a:prstGeom>
        </p:spPr>
      </p:pic>
      <p:sp>
        <p:nvSpPr>
          <p:cNvPr id="2" name="Rectangle 5">
            <a:extLst>
              <a:ext uri="{FF2B5EF4-FFF2-40B4-BE49-F238E27FC236}">
                <a16:creationId xmlns:a16="http://schemas.microsoft.com/office/drawing/2014/main" id="{BC63430E-87CF-1461-506D-21B6BA79DA51}"/>
              </a:ext>
            </a:extLst>
          </p:cNvPr>
          <p:cNvSpPr txBox="1">
            <a:spLocks noChangeArrowheads="1"/>
          </p:cNvSpPr>
          <p:nvPr/>
        </p:nvSpPr>
        <p:spPr bwMode="auto">
          <a:xfrm>
            <a:off x="161381" y="152106"/>
            <a:ext cx="8229600" cy="648072"/>
          </a:xfrm>
          <a:prstGeom prst="rect">
            <a:avLst/>
          </a:prstGeom>
          <a:ln>
            <a:miter lim="800000"/>
            <a:headEnd/>
            <a:tailEnd/>
          </a:ln>
        </p:spPr>
        <p:txBody>
          <a:bodyPr vert="horz" wrap="square" lIns="91440" tIns="45720" rIns="91440" bIns="45720" numCol="1" anchor="t" anchorCtr="0" compatLnSpc="1">
            <a:prstTxWarp prst="textNoShape">
              <a:avLst/>
            </a:prstTxWarp>
          </a:bodyPr>
          <a:lstStyle/>
          <a:p>
            <a:r>
              <a:rPr lang="fr-FR" sz="2400" b="1" dirty="0">
                <a:solidFill>
                  <a:srgbClr val="808080"/>
                </a:solidFill>
                <a:latin typeface="+mj-lt"/>
                <a:ea typeface="+mj-ea"/>
                <a:cs typeface="+mj-cs"/>
              </a:rPr>
              <a:t>Data </a:t>
            </a:r>
            <a:r>
              <a:rPr lang="fr-FR" sz="2400" b="1" dirty="0" err="1">
                <a:solidFill>
                  <a:srgbClr val="808080"/>
                </a:solidFill>
                <a:latin typeface="+mj-lt"/>
                <a:ea typeface="+mj-ea"/>
                <a:cs typeface="+mj-cs"/>
              </a:rPr>
              <a:t>creation</a:t>
            </a:r>
            <a:r>
              <a:rPr lang="fr-FR" sz="2400" b="1" dirty="0">
                <a:solidFill>
                  <a:srgbClr val="808080"/>
                </a:solidFill>
                <a:latin typeface="+mj-lt"/>
                <a:ea typeface="+mj-ea"/>
                <a:cs typeface="+mj-cs"/>
              </a:rPr>
              <a:t> </a:t>
            </a:r>
            <a:r>
              <a:rPr lang="fr-FR" sz="2400" b="1" dirty="0" err="1">
                <a:solidFill>
                  <a:srgbClr val="808080"/>
                </a:solidFill>
                <a:latin typeface="+mj-lt"/>
                <a:ea typeface="+mj-ea"/>
                <a:cs typeface="+mj-cs"/>
              </a:rPr>
              <a:t>with</a:t>
            </a:r>
            <a:r>
              <a:rPr lang="fr-FR" sz="2400" b="1" dirty="0">
                <a:solidFill>
                  <a:srgbClr val="808080"/>
                </a:solidFill>
                <a:latin typeface="+mj-lt"/>
                <a:ea typeface="+mj-ea"/>
                <a:cs typeface="+mj-cs"/>
              </a:rPr>
              <a:t> drones</a:t>
            </a:r>
            <a:endParaRPr lang="de-CH" sz="2400" b="1" dirty="0">
              <a:solidFill>
                <a:srgbClr val="808080"/>
              </a:solidFill>
              <a:latin typeface="+mj-lt"/>
              <a:ea typeface="+mj-ea"/>
              <a:cs typeface="+mj-cs"/>
            </a:endParaRPr>
          </a:p>
        </p:txBody>
      </p:sp>
      <p:sp>
        <p:nvSpPr>
          <p:cNvPr id="4" name="Rectangle 5">
            <a:extLst>
              <a:ext uri="{FF2B5EF4-FFF2-40B4-BE49-F238E27FC236}">
                <a16:creationId xmlns:a16="http://schemas.microsoft.com/office/drawing/2014/main" id="{48BFEE61-1E55-2E70-80B8-2E9599DAC315}"/>
              </a:ext>
            </a:extLst>
          </p:cNvPr>
          <p:cNvSpPr/>
          <p:nvPr/>
        </p:nvSpPr>
        <p:spPr>
          <a:xfrm>
            <a:off x="200798" y="4321439"/>
            <a:ext cx="2790115" cy="2060719"/>
          </a:xfrm>
          <a:custGeom>
            <a:avLst/>
            <a:gdLst>
              <a:gd name="connsiteX0" fmla="*/ 0 w 7312374"/>
              <a:gd name="connsiteY0" fmla="*/ 0 h 9171709"/>
              <a:gd name="connsiteX1" fmla="*/ 7312374 w 7312374"/>
              <a:gd name="connsiteY1" fmla="*/ 0 h 9171709"/>
              <a:gd name="connsiteX2" fmla="*/ 7312374 w 7312374"/>
              <a:gd name="connsiteY2" fmla="*/ 9171709 h 9171709"/>
              <a:gd name="connsiteX3" fmla="*/ 0 w 7312374"/>
              <a:gd name="connsiteY3" fmla="*/ 9171709 h 9171709"/>
              <a:gd name="connsiteX4" fmla="*/ 0 w 7312374"/>
              <a:gd name="connsiteY4" fmla="*/ 0 h 9171709"/>
              <a:gd name="connsiteX0" fmla="*/ 0 w 7312374"/>
              <a:gd name="connsiteY0" fmla="*/ 0 h 9199418"/>
              <a:gd name="connsiteX1" fmla="*/ 7312374 w 7312374"/>
              <a:gd name="connsiteY1" fmla="*/ 0 h 9199418"/>
              <a:gd name="connsiteX2" fmla="*/ 7312374 w 7312374"/>
              <a:gd name="connsiteY2" fmla="*/ 9171709 h 9199418"/>
              <a:gd name="connsiteX3" fmla="*/ 3823854 w 7312374"/>
              <a:gd name="connsiteY3" fmla="*/ 9199418 h 9199418"/>
              <a:gd name="connsiteX4" fmla="*/ 0 w 7312374"/>
              <a:gd name="connsiteY4" fmla="*/ 0 h 9199418"/>
              <a:gd name="connsiteX0" fmla="*/ 0 w 7312374"/>
              <a:gd name="connsiteY0" fmla="*/ 0 h 9282545"/>
              <a:gd name="connsiteX1" fmla="*/ 7312374 w 7312374"/>
              <a:gd name="connsiteY1" fmla="*/ 0 h 9282545"/>
              <a:gd name="connsiteX2" fmla="*/ 7312374 w 7312374"/>
              <a:gd name="connsiteY2" fmla="*/ 9171709 h 9282545"/>
              <a:gd name="connsiteX3" fmla="*/ 1828799 w 7312374"/>
              <a:gd name="connsiteY3" fmla="*/ 9282545 h 9282545"/>
              <a:gd name="connsiteX4" fmla="*/ 0 w 7312374"/>
              <a:gd name="connsiteY4" fmla="*/ 0 h 928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2374" h="9282545">
                <a:moveTo>
                  <a:pt x="0" y="0"/>
                </a:moveTo>
                <a:lnTo>
                  <a:pt x="7312374" y="0"/>
                </a:lnTo>
                <a:lnTo>
                  <a:pt x="7312374" y="9171709"/>
                </a:lnTo>
                <a:lnTo>
                  <a:pt x="1828799" y="9282545"/>
                </a:lnTo>
                <a:lnTo>
                  <a:pt x="0" y="0"/>
                </a:lnTo>
                <a:close/>
              </a:path>
            </a:pathLst>
          </a:custGeom>
          <a:blipFill>
            <a:blip r:embed="rId5" cstate="print">
              <a:extLst>
                <a:ext uri="{28A0092B-C50C-407E-A947-70E740481C1C}">
                  <a14:useLocalDpi xmlns:a14="http://schemas.microsoft.com/office/drawing/2010/main" val="0"/>
                </a:ext>
              </a:extLst>
            </a:blip>
            <a:stretch>
              <a:fillRect l="26057" r="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6" name="Picture 15">
            <a:extLst>
              <a:ext uri="{FF2B5EF4-FFF2-40B4-BE49-F238E27FC236}">
                <a16:creationId xmlns:a16="http://schemas.microsoft.com/office/drawing/2014/main" id="{BE274157-09DC-622A-0845-CC0F36FD9791}"/>
              </a:ext>
            </a:extLst>
          </p:cNvPr>
          <p:cNvPicPr>
            <a:picLocks noChangeAspect="1"/>
          </p:cNvPicPr>
          <p:nvPr/>
        </p:nvPicPr>
        <p:blipFill>
          <a:blip r:embed="rId6"/>
          <a:stretch>
            <a:fillRect/>
          </a:stretch>
        </p:blipFill>
        <p:spPr>
          <a:xfrm>
            <a:off x="4720905" y="4277637"/>
            <a:ext cx="3818981" cy="2104521"/>
          </a:xfrm>
          <a:prstGeom prst="rect">
            <a:avLst/>
          </a:prstGeom>
        </p:spPr>
      </p:pic>
      <p:sp>
        <p:nvSpPr>
          <p:cNvPr id="17" name="Arrow: Right 16">
            <a:extLst>
              <a:ext uri="{FF2B5EF4-FFF2-40B4-BE49-F238E27FC236}">
                <a16:creationId xmlns:a16="http://schemas.microsoft.com/office/drawing/2014/main" id="{849AC304-04BE-00D3-E276-6B8C18896F1E}"/>
              </a:ext>
            </a:extLst>
          </p:cNvPr>
          <p:cNvSpPr/>
          <p:nvPr/>
        </p:nvSpPr>
        <p:spPr>
          <a:xfrm>
            <a:off x="7805067" y="2247165"/>
            <a:ext cx="734819" cy="784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I"/>
          </a:p>
        </p:txBody>
      </p:sp>
      <p:sp>
        <p:nvSpPr>
          <p:cNvPr id="18" name="Arrow: Right 17">
            <a:extLst>
              <a:ext uri="{FF2B5EF4-FFF2-40B4-BE49-F238E27FC236}">
                <a16:creationId xmlns:a16="http://schemas.microsoft.com/office/drawing/2014/main" id="{9E1C0DA9-9E61-F00B-E245-E490F01C4113}"/>
              </a:ext>
            </a:extLst>
          </p:cNvPr>
          <p:cNvSpPr/>
          <p:nvPr/>
        </p:nvSpPr>
        <p:spPr>
          <a:xfrm>
            <a:off x="3832530" y="2126462"/>
            <a:ext cx="734819" cy="784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I"/>
          </a:p>
        </p:txBody>
      </p:sp>
      <p:sp>
        <p:nvSpPr>
          <p:cNvPr id="19" name="Arrow: Right 18">
            <a:extLst>
              <a:ext uri="{FF2B5EF4-FFF2-40B4-BE49-F238E27FC236}">
                <a16:creationId xmlns:a16="http://schemas.microsoft.com/office/drawing/2014/main" id="{E86D0AD0-FC32-ABB7-F4C9-C48FE8CFF5C2}"/>
              </a:ext>
            </a:extLst>
          </p:cNvPr>
          <p:cNvSpPr/>
          <p:nvPr/>
        </p:nvSpPr>
        <p:spPr>
          <a:xfrm>
            <a:off x="3465121" y="4731538"/>
            <a:ext cx="734819" cy="784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I"/>
          </a:p>
        </p:txBody>
      </p:sp>
      <p:sp>
        <p:nvSpPr>
          <p:cNvPr id="20" name="Textfeld 31">
            <a:extLst>
              <a:ext uri="{FF2B5EF4-FFF2-40B4-BE49-F238E27FC236}">
                <a16:creationId xmlns:a16="http://schemas.microsoft.com/office/drawing/2014/main" id="{B65EC954-8BAC-E93E-6513-19BA7BDBF844}"/>
              </a:ext>
            </a:extLst>
          </p:cNvPr>
          <p:cNvSpPr txBox="1"/>
          <p:nvPr/>
        </p:nvSpPr>
        <p:spPr>
          <a:xfrm>
            <a:off x="1442035" y="1050969"/>
            <a:ext cx="927610" cy="472702"/>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PLAN</a:t>
            </a:r>
          </a:p>
        </p:txBody>
      </p:sp>
      <p:sp>
        <p:nvSpPr>
          <p:cNvPr id="21" name="Textfeld 31">
            <a:extLst>
              <a:ext uri="{FF2B5EF4-FFF2-40B4-BE49-F238E27FC236}">
                <a16:creationId xmlns:a16="http://schemas.microsoft.com/office/drawing/2014/main" id="{7527130E-7AB4-F506-8A3C-CD0CA71A7E67}"/>
              </a:ext>
            </a:extLst>
          </p:cNvPr>
          <p:cNvSpPr txBox="1"/>
          <p:nvPr/>
        </p:nvSpPr>
        <p:spPr>
          <a:xfrm>
            <a:off x="5813322" y="1016577"/>
            <a:ext cx="927610" cy="472702"/>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FLY</a:t>
            </a:r>
            <a:endParaRPr lang="de-CH" sz="2400" dirty="0">
              <a:solidFill>
                <a:schemeClr val="tx1"/>
              </a:solidFill>
              <a:latin typeface="+mn-lt"/>
            </a:endParaRPr>
          </a:p>
        </p:txBody>
      </p:sp>
      <p:sp>
        <p:nvSpPr>
          <p:cNvPr id="22" name="Textfeld 31">
            <a:extLst>
              <a:ext uri="{FF2B5EF4-FFF2-40B4-BE49-F238E27FC236}">
                <a16:creationId xmlns:a16="http://schemas.microsoft.com/office/drawing/2014/main" id="{DF687933-91EE-32EC-9F9E-630D89315556}"/>
              </a:ext>
            </a:extLst>
          </p:cNvPr>
          <p:cNvSpPr txBox="1"/>
          <p:nvPr/>
        </p:nvSpPr>
        <p:spPr>
          <a:xfrm>
            <a:off x="1160243" y="3842898"/>
            <a:ext cx="1797111" cy="472702"/>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PROCESS</a:t>
            </a:r>
          </a:p>
        </p:txBody>
      </p:sp>
      <p:sp>
        <p:nvSpPr>
          <p:cNvPr id="23" name="Textfeld 31">
            <a:extLst>
              <a:ext uri="{FF2B5EF4-FFF2-40B4-BE49-F238E27FC236}">
                <a16:creationId xmlns:a16="http://schemas.microsoft.com/office/drawing/2014/main" id="{E412319A-2571-2E6A-600F-25D28CCB448D}"/>
              </a:ext>
            </a:extLst>
          </p:cNvPr>
          <p:cNvSpPr txBox="1"/>
          <p:nvPr/>
        </p:nvSpPr>
        <p:spPr>
          <a:xfrm>
            <a:off x="5731839" y="3842898"/>
            <a:ext cx="1797111" cy="472702"/>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ANALYSE</a:t>
            </a:r>
          </a:p>
        </p:txBody>
      </p:sp>
      <p:pic>
        <p:nvPicPr>
          <p:cNvPr id="3" name="Google Shape;700;p127">
            <a:extLst>
              <a:ext uri="{FF2B5EF4-FFF2-40B4-BE49-F238E27FC236}">
                <a16:creationId xmlns:a16="http://schemas.microsoft.com/office/drawing/2014/main" id="{43FF8E26-9D84-6F85-CBD9-48CCDF43F573}"/>
              </a:ext>
            </a:extLst>
          </p:cNvPr>
          <p:cNvPicPr preferRelativeResize="0"/>
          <p:nvPr/>
        </p:nvPicPr>
        <p:blipFill>
          <a:blip r:embed="rId7">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3472016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700;p127"/>
          <p:cNvPicPr preferRelativeResize="0"/>
          <p:nvPr/>
        </p:nvPicPr>
        <p:blipFill>
          <a:blip r:embed="rId3">
            <a:alphaModFix/>
          </a:blip>
          <a:stretch>
            <a:fillRect/>
          </a:stretch>
        </p:blipFill>
        <p:spPr>
          <a:xfrm>
            <a:off x="7161797" y="1051225"/>
            <a:ext cx="1678550" cy="635000"/>
          </a:xfrm>
          <a:prstGeom prst="rect">
            <a:avLst/>
          </a:prstGeom>
          <a:noFill/>
          <a:ln>
            <a:noFill/>
          </a:ln>
        </p:spPr>
      </p:pic>
      <p:sp>
        <p:nvSpPr>
          <p:cNvPr id="9" name="Google Shape;699;p127"/>
          <p:cNvSpPr txBox="1">
            <a:spLocks noGrp="1"/>
          </p:cNvSpPr>
          <p:nvPr>
            <p:ph type="title"/>
          </p:nvPr>
        </p:nvSpPr>
        <p:spPr>
          <a:xfrm>
            <a:off x="851238" y="1113525"/>
            <a:ext cx="4676413" cy="572700"/>
          </a:xfrm>
          <a:prstGeom prst="rect">
            <a:avLst/>
          </a:prstGeom>
        </p:spPr>
        <p:txBody>
          <a:bodyPr spcFirstLastPara="1" wrap="square" lIns="91425" tIns="91425" rIns="91425" bIns="91425" anchor="t" anchorCtr="0">
            <a:noAutofit/>
          </a:bodyPr>
          <a:lstStyle/>
          <a:p>
            <a:r>
              <a:rPr lang="en" sz="2500" b="1" dirty="0">
                <a:solidFill>
                  <a:srgbClr val="CC0000"/>
                </a:solidFill>
                <a:latin typeface="Calibri" panose="020F0502020204030204" pitchFamily="34" charset="0"/>
                <a:cs typeface="Calibri" panose="020F0502020204030204" pitchFamily="34" charset="0"/>
              </a:rPr>
              <a:t>The Swiss NGO DRR Platform</a:t>
            </a:r>
            <a:endParaRPr sz="2500" b="1" dirty="0">
              <a:solidFill>
                <a:srgbClr val="CC0000"/>
              </a:solidFill>
              <a:latin typeface="Calibri" panose="020F0502020204030204" pitchFamily="34" charset="0"/>
              <a:cs typeface="Calibri" panose="020F0502020204030204" pitchFamily="34" charset="0"/>
            </a:endParaRPr>
          </a:p>
        </p:txBody>
      </p:sp>
      <p:sp>
        <p:nvSpPr>
          <p:cNvPr id="10" name="Rechteck 9"/>
          <p:cNvSpPr/>
          <p:nvPr/>
        </p:nvSpPr>
        <p:spPr>
          <a:xfrm>
            <a:off x="4" y="1147636"/>
            <a:ext cx="709200" cy="518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endParaRPr lang="de-CH" sz="1400" kern="0" dirty="0">
              <a:solidFill>
                <a:srgbClr val="FFFFFF"/>
              </a:solidFill>
              <a:latin typeface="Arial"/>
              <a:sym typeface="Arial"/>
            </a:endParaRPr>
          </a:p>
        </p:txBody>
      </p:sp>
      <p:pic>
        <p:nvPicPr>
          <p:cNvPr id="3" name="Grafik 2">
            <a:extLst>
              <a:ext uri="{FF2B5EF4-FFF2-40B4-BE49-F238E27FC236}">
                <a16:creationId xmlns:a16="http://schemas.microsoft.com/office/drawing/2014/main" id="{D0310C83-E161-B9A9-0529-8E6092E8CA4E}"/>
              </a:ext>
            </a:extLst>
          </p:cNvPr>
          <p:cNvPicPr>
            <a:picLocks noChangeAspect="1"/>
          </p:cNvPicPr>
          <p:nvPr/>
        </p:nvPicPr>
        <p:blipFill>
          <a:blip r:embed="rId4"/>
          <a:stretch>
            <a:fillRect/>
          </a:stretch>
        </p:blipFill>
        <p:spPr>
          <a:xfrm>
            <a:off x="6385935" y="1811675"/>
            <a:ext cx="2335469" cy="4182569"/>
          </a:xfrm>
          <a:prstGeom prst="rect">
            <a:avLst/>
          </a:prstGeom>
        </p:spPr>
      </p:pic>
      <p:sp>
        <p:nvSpPr>
          <p:cNvPr id="4" name="Inhaltsplatzhalter 2">
            <a:extLst>
              <a:ext uri="{FF2B5EF4-FFF2-40B4-BE49-F238E27FC236}">
                <a16:creationId xmlns:a16="http://schemas.microsoft.com/office/drawing/2014/main" id="{7D6F3C6F-7E77-64DE-93DC-7BB1AD51C8D0}"/>
              </a:ext>
            </a:extLst>
          </p:cNvPr>
          <p:cNvSpPr>
            <a:spLocks noGrp="1"/>
          </p:cNvSpPr>
          <p:nvPr>
            <p:ph idx="1"/>
          </p:nvPr>
        </p:nvSpPr>
        <p:spPr>
          <a:xfrm>
            <a:off x="709205" y="2018451"/>
            <a:ext cx="5316161" cy="3552047"/>
          </a:xfrm>
        </p:spPr>
        <p:txBody>
          <a:bodyPr spcFirstLastPara="1" vert="horz" wrap="square" lIns="34292" tIns="17146" rIns="34292" bIns="17146" rtlCol="0" anchor="t" anchorCtr="0">
            <a:noAutofit/>
          </a:bodyPr>
          <a:lstStyle/>
          <a:p>
            <a:pPr marL="273050" indent="-273050">
              <a:lnSpc>
                <a:spcPts val="2400"/>
              </a:lnSpc>
              <a:spcBef>
                <a:spcPts val="900"/>
              </a:spcBef>
            </a:pPr>
            <a:r>
              <a:rPr lang="en-GB" b="1" dirty="0">
                <a:latin typeface="Calibri" panose="020F0502020204030204" pitchFamily="34" charset="0"/>
                <a:cs typeface="Calibri" panose="020F0502020204030204" pitchFamily="34" charset="0"/>
              </a:rPr>
              <a:t>Network</a:t>
            </a:r>
            <a:r>
              <a:rPr lang="en-GB" dirty="0">
                <a:latin typeface="Calibri" panose="020F0502020204030204" pitchFamily="34" charset="0"/>
                <a:cs typeface="Calibri" panose="020F0502020204030204" pitchFamily="34" charset="0"/>
              </a:rPr>
              <a:t> of 20 Swiss-based NGOs</a:t>
            </a:r>
            <a:endParaRPr lang="en-US" dirty="0">
              <a:latin typeface="Calibri" panose="020F0502020204030204" pitchFamily="34" charset="0"/>
              <a:cs typeface="Calibri" panose="020F0502020204030204" pitchFamily="34" charset="0"/>
            </a:endParaRPr>
          </a:p>
          <a:p>
            <a:pPr marL="273050" indent="-273050">
              <a:lnSpc>
                <a:spcPts val="2400"/>
              </a:lnSpc>
              <a:spcBef>
                <a:spcPts val="900"/>
              </a:spcBef>
            </a:pPr>
            <a:r>
              <a:rPr lang="en-GB" dirty="0">
                <a:latin typeface="Calibri"/>
                <a:cs typeface="Calibri"/>
              </a:rPr>
              <a:t>“</a:t>
            </a:r>
            <a:r>
              <a:rPr lang="en-GB" dirty="0">
                <a:solidFill>
                  <a:srgbClr val="595959"/>
                </a:solidFill>
                <a:latin typeface="Calibri"/>
                <a:cs typeface="Calibri"/>
              </a:rPr>
              <a:t>Dedicated</a:t>
            </a:r>
            <a:r>
              <a:rPr lang="en-GB" dirty="0">
                <a:latin typeface="Calibri"/>
                <a:cs typeface="Calibri"/>
              </a:rPr>
              <a:t> to </a:t>
            </a:r>
            <a:r>
              <a:rPr lang="en-GB" b="1" dirty="0">
                <a:latin typeface="Calibri"/>
                <a:cs typeface="Calibri"/>
              </a:rPr>
              <a:t>increase the resilience </a:t>
            </a:r>
            <a:r>
              <a:rPr lang="en-GB" dirty="0">
                <a:latin typeface="Calibri"/>
                <a:cs typeface="Calibri"/>
              </a:rPr>
              <a:t>of women and men, communities and governments through DRR and CCA”</a:t>
            </a:r>
          </a:p>
          <a:p>
            <a:pPr marL="273050" indent="-273050">
              <a:lnSpc>
                <a:spcPts val="2400"/>
              </a:lnSpc>
              <a:spcBef>
                <a:spcPts val="900"/>
              </a:spcBef>
            </a:pPr>
            <a:r>
              <a:rPr lang="en-GB" b="1" dirty="0">
                <a:latin typeface="Calibri" panose="020F0502020204030204" pitchFamily="34" charset="0"/>
                <a:cs typeface="Calibri" panose="020F0502020204030204" pitchFamily="34" charset="0"/>
              </a:rPr>
              <a:t>3 pillars</a:t>
            </a:r>
            <a:r>
              <a:rPr lang="en-GB" dirty="0">
                <a:latin typeface="Calibri" panose="020F0502020204030204" pitchFamily="34" charset="0"/>
                <a:cs typeface="Calibri" panose="020F0502020204030204" pitchFamily="34" charset="0"/>
              </a:rPr>
              <a:t>: Capacity strengthening, conceptual support and advocacy</a:t>
            </a:r>
          </a:p>
          <a:p>
            <a:pPr marL="273050" indent="-273050">
              <a:lnSpc>
                <a:spcPts val="2400"/>
              </a:lnSpc>
              <a:spcBef>
                <a:spcPts val="900"/>
              </a:spcBef>
            </a:pPr>
            <a:r>
              <a:rPr lang="en-GB" b="1" dirty="0">
                <a:latin typeface="Calibri" panose="020F0502020204030204" pitchFamily="34" charset="0"/>
                <a:cs typeface="Calibri" panose="020F0502020204030204" pitchFamily="34" charset="0"/>
              </a:rPr>
              <a:t>Partners</a:t>
            </a:r>
            <a:r>
              <a:rPr lang="en-GB" dirty="0">
                <a:latin typeface="Calibri" panose="020F0502020204030204" pitchFamily="34" charset="0"/>
                <a:cs typeface="Calibri" panose="020F0502020204030204" pitchFamily="34" charset="0"/>
              </a:rPr>
              <a:t>: Swiss and international</a:t>
            </a:r>
          </a:p>
          <a:p>
            <a:pPr marL="273050" indent="-273050">
              <a:lnSpc>
                <a:spcPts val="2400"/>
              </a:lnSpc>
              <a:spcBef>
                <a:spcPts val="900"/>
              </a:spcBef>
            </a:pPr>
            <a:r>
              <a:rPr lang="en-GB" b="1" dirty="0">
                <a:latin typeface="Calibri"/>
                <a:cs typeface="Calibri"/>
              </a:rPr>
              <a:t>Funding</a:t>
            </a:r>
            <a:r>
              <a:rPr lang="en-GB" dirty="0">
                <a:latin typeface="Calibri"/>
                <a:cs typeface="Calibri"/>
              </a:rPr>
              <a:t>: programme contribution from SDC</a:t>
            </a:r>
            <a:endParaRPr lang="en-GB" dirty="0">
              <a:latin typeface="Calibri" panose="020F0502020204030204" pitchFamily="34" charset="0"/>
              <a:cs typeface="Calibri" panose="020F0502020204030204" pitchFamily="34" charset="0"/>
            </a:endParaRPr>
          </a:p>
          <a:p>
            <a:pPr marL="273050" indent="-273050">
              <a:lnSpc>
                <a:spcPts val="2400"/>
              </a:lnSpc>
              <a:spcBef>
                <a:spcPts val="900"/>
              </a:spcBef>
            </a:pPr>
            <a:r>
              <a:rPr lang="en-GB" b="1" dirty="0">
                <a:latin typeface="Calibri"/>
                <a:cs typeface="Calibri"/>
              </a:rPr>
              <a:t>Website</a:t>
            </a:r>
            <a:r>
              <a:rPr lang="en-GB" dirty="0">
                <a:latin typeface="Calibri"/>
                <a:cs typeface="Calibri"/>
              </a:rPr>
              <a:t>: </a:t>
            </a:r>
            <a:r>
              <a:rPr lang="en-GB" dirty="0">
                <a:latin typeface="Calibri"/>
                <a:cs typeface="Calibri"/>
                <a:hlinkClick r:id="rId5"/>
              </a:rPr>
              <a:t>www.drrplatform</a:t>
            </a:r>
            <a:r>
              <a:rPr lang="en-GB" dirty="0">
                <a:ea typeface="+mn-lt"/>
                <a:cs typeface="+mn-lt"/>
                <a:hlinkClick r:id="rId5"/>
              </a:rPr>
              <a:t>.org</a:t>
            </a:r>
            <a:r>
              <a:rPr lang="en-GB" dirty="0">
                <a:ea typeface="+mn-lt"/>
                <a:cs typeface="+mn-lt"/>
              </a:rPr>
              <a:t> </a:t>
            </a:r>
            <a:endParaRPr lang="en-GB" dirty="0">
              <a:latin typeface="Calibri" panose="020F0502020204030204" pitchFamily="34" charset="0"/>
              <a:cs typeface="Calibri" panose="020F0502020204030204" pitchFamily="34" charset="0"/>
            </a:endParaRPr>
          </a:p>
          <a:p>
            <a:pPr marL="0" indent="0">
              <a:lnSpc>
                <a:spcPts val="2400"/>
              </a:lnSpc>
              <a:spcBef>
                <a:spcPts val="900"/>
              </a:spcBef>
              <a:buNone/>
            </a:pPr>
            <a:endParaRPr lang="en-GB" dirty="0">
              <a:latin typeface="Calibri" panose="020F0502020204030204" pitchFamily="34" charset="0"/>
              <a:cs typeface="Calibri" panose="020F0502020204030204" pitchFamily="34" charset="0"/>
            </a:endParaRPr>
          </a:p>
          <a:p>
            <a:pPr marL="0" indent="0">
              <a:lnSpc>
                <a:spcPts val="2400"/>
              </a:lnSpc>
              <a:spcBef>
                <a:spcPts val="900"/>
              </a:spcBef>
              <a:buNone/>
            </a:pPr>
            <a:endParaRPr lang="en-GB" dirty="0">
              <a:latin typeface="Calibri" panose="020F0502020204030204" pitchFamily="34" charset="0"/>
              <a:cs typeface="Calibri" panose="020F0502020204030204" pitchFamily="34" charset="0"/>
            </a:endParaRPr>
          </a:p>
          <a:p>
            <a:pPr marL="0" indent="0">
              <a:lnSpc>
                <a:spcPts val="2400"/>
              </a:lnSpc>
              <a:spcBef>
                <a:spcPts val="900"/>
              </a:spcBef>
              <a:buNone/>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3000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C63430E-87CF-1461-506D-21B6BA79DA51}"/>
              </a:ext>
            </a:extLst>
          </p:cNvPr>
          <p:cNvSpPr txBox="1">
            <a:spLocks noChangeArrowheads="1"/>
          </p:cNvSpPr>
          <p:nvPr/>
        </p:nvSpPr>
        <p:spPr bwMode="auto">
          <a:xfrm>
            <a:off x="161381" y="152106"/>
            <a:ext cx="8229600" cy="648072"/>
          </a:xfrm>
          <a:prstGeom prst="rect">
            <a:avLst/>
          </a:prstGeom>
          <a:ln>
            <a:miter lim="800000"/>
            <a:headEnd/>
            <a:tailEnd/>
          </a:ln>
        </p:spPr>
        <p:txBody>
          <a:bodyPr vert="horz" wrap="square" lIns="91440" tIns="45720" rIns="91440" bIns="45720" numCol="1" anchor="t" anchorCtr="0" compatLnSpc="1">
            <a:prstTxWarp prst="textNoShape">
              <a:avLst/>
            </a:prstTxWarp>
          </a:bodyPr>
          <a:lstStyle/>
          <a:p>
            <a:r>
              <a:rPr lang="fr-FR" sz="2400" b="1" dirty="0">
                <a:solidFill>
                  <a:srgbClr val="808080"/>
                </a:solidFill>
                <a:latin typeface="+mj-lt"/>
                <a:ea typeface="+mj-ea"/>
                <a:cs typeface="+mj-cs"/>
              </a:rPr>
              <a:t>Planning a mapping flight</a:t>
            </a:r>
            <a:endParaRPr lang="de-CH" sz="2400" b="1" dirty="0">
              <a:solidFill>
                <a:srgbClr val="808080"/>
              </a:solidFill>
              <a:latin typeface="+mj-lt"/>
              <a:ea typeface="+mj-ea"/>
              <a:cs typeface="+mj-cs"/>
            </a:endParaRPr>
          </a:p>
        </p:txBody>
      </p:sp>
      <p:pic>
        <p:nvPicPr>
          <p:cNvPr id="3" name="Google Shape;700;p127">
            <a:extLst>
              <a:ext uri="{FF2B5EF4-FFF2-40B4-BE49-F238E27FC236}">
                <a16:creationId xmlns:a16="http://schemas.microsoft.com/office/drawing/2014/main" id="{43FF8E26-9D84-6F85-CBD9-48CCDF43F573}"/>
              </a:ext>
            </a:extLst>
          </p:cNvPr>
          <p:cNvPicPr preferRelativeResize="0"/>
          <p:nvPr/>
        </p:nvPicPr>
        <p:blipFill>
          <a:blip r:embed="rId3">
            <a:alphaModFix/>
          </a:blip>
          <a:stretch>
            <a:fillRect/>
          </a:stretch>
        </p:blipFill>
        <p:spPr>
          <a:xfrm>
            <a:off x="7454031" y="14276"/>
            <a:ext cx="1678551" cy="635000"/>
          </a:xfrm>
          <a:prstGeom prst="rect">
            <a:avLst/>
          </a:prstGeom>
          <a:noFill/>
          <a:ln>
            <a:noFill/>
          </a:ln>
        </p:spPr>
      </p:pic>
      <p:pic>
        <p:nvPicPr>
          <p:cNvPr id="7" name="Picture 6">
            <a:extLst>
              <a:ext uri="{FF2B5EF4-FFF2-40B4-BE49-F238E27FC236}">
                <a16:creationId xmlns:a16="http://schemas.microsoft.com/office/drawing/2014/main" id="{35767B8B-6DE5-7DDE-F192-E00EF8C3CEDD}"/>
              </a:ext>
            </a:extLst>
          </p:cNvPr>
          <p:cNvPicPr>
            <a:picLocks noChangeAspect="1"/>
          </p:cNvPicPr>
          <p:nvPr/>
        </p:nvPicPr>
        <p:blipFill>
          <a:blip r:embed="rId4"/>
          <a:stretch>
            <a:fillRect/>
          </a:stretch>
        </p:blipFill>
        <p:spPr>
          <a:xfrm>
            <a:off x="450375" y="938008"/>
            <a:ext cx="8052179" cy="5453017"/>
          </a:xfrm>
          <a:prstGeom prst="rect">
            <a:avLst/>
          </a:prstGeom>
        </p:spPr>
      </p:pic>
      <p:sp>
        <p:nvSpPr>
          <p:cNvPr id="8" name="TextBox 7">
            <a:extLst>
              <a:ext uri="{FF2B5EF4-FFF2-40B4-BE49-F238E27FC236}">
                <a16:creationId xmlns:a16="http://schemas.microsoft.com/office/drawing/2014/main" id="{50A8F313-5B7E-6674-D8CD-5EA025D72E35}"/>
              </a:ext>
            </a:extLst>
          </p:cNvPr>
          <p:cNvSpPr txBox="1"/>
          <p:nvPr/>
        </p:nvSpPr>
        <p:spPr>
          <a:xfrm>
            <a:off x="4476464" y="5254388"/>
            <a:ext cx="3370997" cy="914400"/>
          </a:xfrm>
          <a:prstGeom prst="rect">
            <a:avLst/>
          </a:prstGeom>
          <a:solidFill>
            <a:schemeClr val="bg1"/>
          </a:solidFill>
        </p:spPr>
        <p:txBody>
          <a:bodyPr vert="horz" wrap="none" lIns="0" tIns="0" rIns="0" bIns="0" rtlCol="0">
            <a:noAutofit/>
          </a:bodyPr>
          <a:lstStyle/>
          <a:p>
            <a:pPr algn="ctr">
              <a:buClr>
                <a:schemeClr val="bg2"/>
              </a:buClr>
            </a:pPr>
            <a:endParaRPr lang="en-GB" sz="1500" dirty="0">
              <a:latin typeface="+mn-lt"/>
            </a:endParaRPr>
          </a:p>
          <a:p>
            <a:pPr algn="ctr">
              <a:buClr>
                <a:schemeClr val="bg2"/>
              </a:buClr>
            </a:pPr>
            <a:r>
              <a:rPr lang="en-GB" sz="1500" dirty="0">
                <a:latin typeface="+mn-lt"/>
              </a:rPr>
              <a:t>FLIGHT HEIGHT</a:t>
            </a:r>
          </a:p>
          <a:p>
            <a:pPr algn="ctr">
              <a:buClr>
                <a:schemeClr val="bg2"/>
              </a:buClr>
            </a:pPr>
            <a:r>
              <a:rPr lang="en-GB" sz="1500" dirty="0">
                <a:solidFill>
                  <a:schemeClr val="tx1"/>
                </a:solidFill>
                <a:latin typeface="+mn-lt"/>
              </a:rPr>
              <a:t>DURATION OF THE FLIGHT</a:t>
            </a:r>
          </a:p>
        </p:txBody>
      </p:sp>
    </p:spTree>
    <p:extLst>
      <p:ext uri="{BB962C8B-B14F-4D97-AF65-F5344CB8AC3E}">
        <p14:creationId xmlns:p14="http://schemas.microsoft.com/office/powerpoint/2010/main" val="147537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C63430E-87CF-1461-506D-21B6BA79DA51}"/>
              </a:ext>
            </a:extLst>
          </p:cNvPr>
          <p:cNvSpPr txBox="1">
            <a:spLocks noChangeArrowheads="1"/>
          </p:cNvSpPr>
          <p:nvPr/>
        </p:nvSpPr>
        <p:spPr bwMode="auto">
          <a:xfrm>
            <a:off x="161381" y="152106"/>
            <a:ext cx="8229600" cy="648072"/>
          </a:xfrm>
          <a:prstGeom prst="rect">
            <a:avLst/>
          </a:prstGeom>
          <a:ln>
            <a:miter lim="800000"/>
            <a:headEnd/>
            <a:tailEnd/>
          </a:ln>
        </p:spPr>
        <p:txBody>
          <a:bodyPr vert="horz" wrap="square" lIns="91440" tIns="45720" rIns="91440" bIns="45720" numCol="1" anchor="t" anchorCtr="0" compatLnSpc="1">
            <a:prstTxWarp prst="textNoShape">
              <a:avLst/>
            </a:prstTxWarp>
          </a:bodyPr>
          <a:lstStyle/>
          <a:p>
            <a:r>
              <a:rPr lang="fr-FR" sz="2400" b="1" dirty="0">
                <a:solidFill>
                  <a:srgbClr val="808080"/>
                </a:solidFill>
                <a:latin typeface="+mj-lt"/>
                <a:ea typeface="+mj-ea"/>
                <a:cs typeface="+mj-cs"/>
              </a:rPr>
              <a:t>Planning a mapping flight</a:t>
            </a:r>
            <a:endParaRPr lang="de-CH" sz="2400" b="1" dirty="0">
              <a:solidFill>
                <a:srgbClr val="808080"/>
              </a:solidFill>
              <a:latin typeface="+mj-lt"/>
              <a:ea typeface="+mj-ea"/>
              <a:cs typeface="+mj-cs"/>
            </a:endParaRPr>
          </a:p>
        </p:txBody>
      </p:sp>
      <p:pic>
        <p:nvPicPr>
          <p:cNvPr id="3" name="Google Shape;700;p127">
            <a:extLst>
              <a:ext uri="{FF2B5EF4-FFF2-40B4-BE49-F238E27FC236}">
                <a16:creationId xmlns:a16="http://schemas.microsoft.com/office/drawing/2014/main" id="{43FF8E26-9D84-6F85-CBD9-48CCDF43F573}"/>
              </a:ext>
            </a:extLst>
          </p:cNvPr>
          <p:cNvPicPr preferRelativeResize="0"/>
          <p:nvPr/>
        </p:nvPicPr>
        <p:blipFill>
          <a:blip r:embed="rId3">
            <a:alphaModFix/>
          </a:blip>
          <a:stretch>
            <a:fillRect/>
          </a:stretch>
        </p:blipFill>
        <p:spPr>
          <a:xfrm>
            <a:off x="7454031" y="14276"/>
            <a:ext cx="1678551" cy="635000"/>
          </a:xfrm>
          <a:prstGeom prst="rect">
            <a:avLst/>
          </a:prstGeom>
          <a:noFill/>
          <a:ln>
            <a:noFill/>
          </a:ln>
        </p:spPr>
      </p:pic>
      <p:pic>
        <p:nvPicPr>
          <p:cNvPr id="4" name="Picture 3" descr="A screenshot of a computer&#10;&#10;Description automatically generated">
            <a:extLst>
              <a:ext uri="{FF2B5EF4-FFF2-40B4-BE49-F238E27FC236}">
                <a16:creationId xmlns:a16="http://schemas.microsoft.com/office/drawing/2014/main" id="{30744C56-F75D-7367-3352-46C5F1930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401" y="1149760"/>
            <a:ext cx="6155197" cy="3386342"/>
          </a:xfrm>
          <a:prstGeom prst="rect">
            <a:avLst/>
          </a:prstGeom>
        </p:spPr>
      </p:pic>
      <p:sp>
        <p:nvSpPr>
          <p:cNvPr id="6" name="Content Placeholder 2">
            <a:extLst>
              <a:ext uri="{FF2B5EF4-FFF2-40B4-BE49-F238E27FC236}">
                <a16:creationId xmlns:a16="http://schemas.microsoft.com/office/drawing/2014/main" id="{F232A861-AE18-D6EE-CC33-EDF4896402D6}"/>
              </a:ext>
            </a:extLst>
          </p:cNvPr>
          <p:cNvSpPr txBox="1">
            <a:spLocks/>
          </p:cNvSpPr>
          <p:nvPr/>
        </p:nvSpPr>
        <p:spPr>
          <a:xfrm>
            <a:off x="1494401" y="4847585"/>
            <a:ext cx="6072645" cy="1341129"/>
          </a:xfrm>
          <a:prstGeom prst="rect">
            <a:avLst/>
          </a:prstGeom>
        </p:spPr>
        <p:txBody>
          <a:bodyPr>
            <a:normAutofit/>
          </a:bodyPr>
          <a:lstStyle>
            <a:lvl1pPr marL="342900" indent="-342900" algn="l" rtl="0" eaLnBrk="0" fontAlgn="base" hangingPunct="0">
              <a:spcBef>
                <a:spcPct val="20000"/>
              </a:spcBef>
              <a:spcAft>
                <a:spcPct val="0"/>
              </a:spcAft>
              <a:defRPr sz="2400">
                <a:solidFill>
                  <a:srgbClr val="E63C32"/>
                </a:solidFill>
                <a:latin typeface="+mn-lt"/>
                <a:ea typeface="+mn-ea"/>
                <a:cs typeface="+mn-cs"/>
              </a:defRPr>
            </a:lvl1pPr>
            <a:lvl2pPr marL="476250" indent="-285750" algn="l" rtl="0" eaLnBrk="0" fontAlgn="base" hangingPunct="0">
              <a:spcBef>
                <a:spcPct val="20000"/>
              </a:spcBef>
              <a:spcAft>
                <a:spcPct val="0"/>
              </a:spcAft>
              <a:buClr>
                <a:srgbClr val="808080"/>
              </a:buClr>
              <a:buChar char="&gt;"/>
              <a:defRPr>
                <a:solidFill>
                  <a:schemeClr val="tx1"/>
                </a:solidFill>
                <a:latin typeface="+mn-lt"/>
              </a:defRPr>
            </a:lvl2pPr>
            <a:lvl3pPr marL="1047750" indent="-288925" algn="l" rtl="0" eaLnBrk="0" fontAlgn="base" hangingPunct="0">
              <a:spcBef>
                <a:spcPct val="20000"/>
              </a:spcBef>
              <a:spcAft>
                <a:spcPct val="0"/>
              </a:spcAft>
              <a:buClr>
                <a:srgbClr val="808080"/>
              </a:buClr>
              <a:buChar char="&gt;"/>
              <a:defRPr>
                <a:solidFill>
                  <a:schemeClr val="tx1"/>
                </a:solidFill>
                <a:latin typeface="+mn-lt"/>
              </a:defRPr>
            </a:lvl3pPr>
            <a:lvl4pPr marL="1619250" indent="-285750" algn="l" rtl="0" eaLnBrk="0" fontAlgn="base" hangingPunct="0">
              <a:spcBef>
                <a:spcPct val="20000"/>
              </a:spcBef>
              <a:spcAft>
                <a:spcPct val="0"/>
              </a:spcAft>
              <a:buClr>
                <a:srgbClr val="808080"/>
              </a:buClr>
              <a:buChar char="&gt;"/>
              <a:defRPr>
                <a:solidFill>
                  <a:schemeClr val="tx1"/>
                </a:solidFill>
                <a:latin typeface="+mn-lt"/>
              </a:defRPr>
            </a:lvl4pPr>
            <a:lvl5pPr marL="2190750" indent="-285750" algn="l" rtl="0" eaLnBrk="0" fontAlgn="base" hangingPunct="0">
              <a:spcBef>
                <a:spcPct val="20000"/>
              </a:spcBef>
              <a:spcAft>
                <a:spcPct val="0"/>
              </a:spcAft>
              <a:buClr>
                <a:srgbClr val="808080"/>
              </a:buClr>
              <a:buChar char="&gt;"/>
              <a:defRPr>
                <a:solidFill>
                  <a:schemeClr val="tx1"/>
                </a:solidFill>
                <a:latin typeface="+mn-lt"/>
              </a:defRPr>
            </a:lvl5pPr>
            <a:lvl6pPr marL="2647950" indent="-285750" algn="l" rtl="0" fontAlgn="base">
              <a:spcBef>
                <a:spcPct val="20000"/>
              </a:spcBef>
              <a:spcAft>
                <a:spcPct val="0"/>
              </a:spcAft>
              <a:buClr>
                <a:srgbClr val="808080"/>
              </a:buClr>
              <a:buChar char="&gt;"/>
              <a:defRPr>
                <a:solidFill>
                  <a:schemeClr val="tx1"/>
                </a:solidFill>
                <a:latin typeface="+mn-lt"/>
              </a:defRPr>
            </a:lvl6pPr>
            <a:lvl7pPr marL="3105150" indent="-285750" algn="l" rtl="0" fontAlgn="base">
              <a:spcBef>
                <a:spcPct val="20000"/>
              </a:spcBef>
              <a:spcAft>
                <a:spcPct val="0"/>
              </a:spcAft>
              <a:buClr>
                <a:srgbClr val="808080"/>
              </a:buClr>
              <a:buChar char="&gt;"/>
              <a:defRPr>
                <a:solidFill>
                  <a:schemeClr val="tx1"/>
                </a:solidFill>
                <a:latin typeface="+mn-lt"/>
              </a:defRPr>
            </a:lvl7pPr>
            <a:lvl8pPr marL="3562350" indent="-285750" algn="l" rtl="0" fontAlgn="base">
              <a:spcBef>
                <a:spcPct val="20000"/>
              </a:spcBef>
              <a:spcAft>
                <a:spcPct val="0"/>
              </a:spcAft>
              <a:buClr>
                <a:srgbClr val="808080"/>
              </a:buClr>
              <a:buChar char="&gt;"/>
              <a:defRPr>
                <a:solidFill>
                  <a:schemeClr val="tx1"/>
                </a:solidFill>
                <a:latin typeface="+mn-lt"/>
              </a:defRPr>
            </a:lvl8pPr>
            <a:lvl9pPr marL="4019550" indent="-285750" algn="l" rtl="0" fontAlgn="base">
              <a:spcBef>
                <a:spcPct val="20000"/>
              </a:spcBef>
              <a:spcAft>
                <a:spcPct val="0"/>
              </a:spcAft>
              <a:buClr>
                <a:srgbClr val="808080"/>
              </a:buClr>
              <a:buChar char="&gt;"/>
              <a:defRPr>
                <a:solidFill>
                  <a:schemeClr val="tx1"/>
                </a:solidFill>
                <a:latin typeface="+mn-lt"/>
              </a:defRPr>
            </a:lvl9pPr>
          </a:lstStyle>
          <a:p>
            <a:pPr marL="0" indent="0" algn="just"/>
            <a:r>
              <a:rPr lang="en-US" kern="0" dirty="0">
                <a:solidFill>
                  <a:srgbClr val="0EABA2"/>
                </a:solidFill>
                <a:latin typeface="Roboto Medium" panose="02000000000000000000" pitchFamily="2" charset="0"/>
                <a:ea typeface="Roboto Medium" panose="02000000000000000000" pitchFamily="2" charset="0"/>
                <a:cs typeface="Verdana" panose="020B0604030504040204" pitchFamily="34" charset="0"/>
              </a:rPr>
              <a:t>ATO</a:t>
            </a:r>
            <a:r>
              <a:rPr lang="en-US" b="1" kern="0" dirty="0">
                <a:solidFill>
                  <a:schemeClr val="accent5"/>
                </a:solidFill>
                <a:latin typeface="Roboto Light" panose="02000000000000000000" pitchFamily="2" charset="0"/>
                <a:ea typeface="Roboto Light" panose="02000000000000000000" pitchFamily="2" charset="0"/>
                <a:cs typeface="Verdana" panose="020B0604030504040204" pitchFamily="34" charset="0"/>
              </a:rPr>
              <a:t> </a:t>
            </a:r>
            <a:r>
              <a:rPr lang="en-US" kern="0" dirty="0">
                <a:solidFill>
                  <a:schemeClr val="tx1"/>
                </a:solidFill>
                <a:latin typeface="Roboto Light" panose="02000000000000000000" pitchFamily="2" charset="0"/>
                <a:ea typeface="Roboto Light" panose="02000000000000000000" pitchFamily="2" charset="0"/>
                <a:cs typeface="Verdana" panose="020B0604030504040204" pitchFamily="34" charset="0"/>
              </a:rPr>
              <a:t>= Above Take Off altitude</a:t>
            </a:r>
          </a:p>
          <a:p>
            <a:pPr marL="0" indent="0" algn="just"/>
            <a:r>
              <a:rPr lang="en-US" kern="0" dirty="0">
                <a:solidFill>
                  <a:srgbClr val="3C86FF"/>
                </a:solidFill>
                <a:latin typeface="Roboto Medium" panose="02000000000000000000" pitchFamily="2" charset="0"/>
                <a:ea typeface="Roboto Medium" panose="02000000000000000000" pitchFamily="2" charset="0"/>
                <a:cs typeface="Verdana" panose="020B0604030504040204" pitchFamily="34" charset="0"/>
              </a:rPr>
              <a:t>AMSL</a:t>
            </a:r>
            <a:r>
              <a:rPr lang="en-US" kern="0" dirty="0">
                <a:latin typeface="Roboto Light" panose="02000000000000000000" pitchFamily="2" charset="0"/>
                <a:ea typeface="Roboto Light" panose="02000000000000000000" pitchFamily="2" charset="0"/>
                <a:cs typeface="Verdana" panose="020B0604030504040204" pitchFamily="34" charset="0"/>
              </a:rPr>
              <a:t> </a:t>
            </a:r>
            <a:r>
              <a:rPr lang="en-US" kern="0" dirty="0">
                <a:solidFill>
                  <a:schemeClr val="tx1"/>
                </a:solidFill>
                <a:latin typeface="Roboto Light" panose="02000000000000000000" pitchFamily="2" charset="0"/>
                <a:ea typeface="Roboto Light" panose="02000000000000000000" pitchFamily="2" charset="0"/>
                <a:cs typeface="Verdana" panose="020B0604030504040204" pitchFamily="34" charset="0"/>
              </a:rPr>
              <a:t>= Above Mean Sea Level altitude</a:t>
            </a:r>
          </a:p>
          <a:p>
            <a:pPr marL="0" indent="0" algn="just"/>
            <a:r>
              <a:rPr lang="en-US" kern="0" dirty="0">
                <a:solidFill>
                  <a:srgbClr val="D22143"/>
                </a:solidFill>
                <a:latin typeface="Roboto Medium" panose="02000000000000000000" pitchFamily="2" charset="0"/>
                <a:ea typeface="Roboto Medium" panose="02000000000000000000" pitchFamily="2" charset="0"/>
                <a:cs typeface="Verdana" panose="020B0604030504040204" pitchFamily="34" charset="0"/>
              </a:rPr>
              <a:t>AED</a:t>
            </a:r>
            <a:r>
              <a:rPr lang="en-US" kern="0" dirty="0">
                <a:latin typeface="Roboto Light" panose="02000000000000000000" pitchFamily="2" charset="0"/>
                <a:ea typeface="Roboto Light" panose="02000000000000000000" pitchFamily="2" charset="0"/>
                <a:cs typeface="Verdana" panose="020B0604030504040204" pitchFamily="34" charset="0"/>
              </a:rPr>
              <a:t> </a:t>
            </a:r>
            <a:r>
              <a:rPr lang="en-US" kern="0" dirty="0">
                <a:solidFill>
                  <a:schemeClr val="tx1"/>
                </a:solidFill>
                <a:latin typeface="Roboto Light" panose="02000000000000000000" pitchFamily="2" charset="0"/>
                <a:ea typeface="Roboto Light" panose="02000000000000000000" pitchFamily="2" charset="0"/>
                <a:cs typeface="Verdana" panose="020B0604030504040204" pitchFamily="34" charset="0"/>
              </a:rPr>
              <a:t>= Above Elevation Data altitude</a:t>
            </a:r>
            <a:endParaRPr lang="en-CH" sz="4000" kern="0" dirty="0"/>
          </a:p>
        </p:txBody>
      </p:sp>
    </p:spTree>
    <p:extLst>
      <p:ext uri="{BB962C8B-B14F-4D97-AF65-F5344CB8AC3E}">
        <p14:creationId xmlns:p14="http://schemas.microsoft.com/office/powerpoint/2010/main" val="2473501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C63430E-87CF-1461-506D-21B6BA79DA51}"/>
              </a:ext>
            </a:extLst>
          </p:cNvPr>
          <p:cNvSpPr txBox="1">
            <a:spLocks noChangeArrowheads="1"/>
          </p:cNvSpPr>
          <p:nvPr/>
        </p:nvSpPr>
        <p:spPr bwMode="auto">
          <a:xfrm>
            <a:off x="161381" y="152106"/>
            <a:ext cx="8229600" cy="648072"/>
          </a:xfrm>
          <a:prstGeom prst="rect">
            <a:avLst/>
          </a:prstGeom>
          <a:ln>
            <a:miter lim="800000"/>
            <a:headEnd/>
            <a:tailEnd/>
          </a:ln>
        </p:spPr>
        <p:txBody>
          <a:bodyPr vert="horz" wrap="square" lIns="91440" tIns="45720" rIns="91440" bIns="45720" numCol="1" anchor="t" anchorCtr="0" compatLnSpc="1">
            <a:prstTxWarp prst="textNoShape">
              <a:avLst/>
            </a:prstTxWarp>
          </a:bodyPr>
          <a:lstStyle/>
          <a:p>
            <a:r>
              <a:rPr lang="fr-FR" sz="2400" b="1" dirty="0">
                <a:solidFill>
                  <a:srgbClr val="808080"/>
                </a:solidFill>
                <a:latin typeface="+mj-lt"/>
                <a:ea typeface="+mj-ea"/>
                <a:cs typeface="+mj-cs"/>
              </a:rPr>
              <a:t>The Flight</a:t>
            </a:r>
            <a:endParaRPr lang="de-CH" sz="2400" b="1" dirty="0">
              <a:solidFill>
                <a:srgbClr val="808080"/>
              </a:solidFill>
              <a:latin typeface="+mj-lt"/>
              <a:ea typeface="+mj-ea"/>
              <a:cs typeface="+mj-cs"/>
            </a:endParaRPr>
          </a:p>
        </p:txBody>
      </p:sp>
      <p:pic>
        <p:nvPicPr>
          <p:cNvPr id="3" name="Google Shape;700;p127">
            <a:extLst>
              <a:ext uri="{FF2B5EF4-FFF2-40B4-BE49-F238E27FC236}">
                <a16:creationId xmlns:a16="http://schemas.microsoft.com/office/drawing/2014/main" id="{43FF8E26-9D84-6F85-CBD9-48CCDF43F573}"/>
              </a:ext>
            </a:extLst>
          </p:cNvPr>
          <p:cNvPicPr preferRelativeResize="0"/>
          <p:nvPr/>
        </p:nvPicPr>
        <p:blipFill>
          <a:blip r:embed="rId3">
            <a:alphaModFix/>
          </a:blip>
          <a:stretch>
            <a:fillRect/>
          </a:stretch>
        </p:blipFill>
        <p:spPr>
          <a:xfrm>
            <a:off x="7454031" y="14276"/>
            <a:ext cx="1678551" cy="635000"/>
          </a:xfrm>
          <a:prstGeom prst="rect">
            <a:avLst/>
          </a:prstGeom>
          <a:noFill/>
          <a:ln>
            <a:noFill/>
          </a:ln>
        </p:spPr>
      </p:pic>
      <p:pic>
        <p:nvPicPr>
          <p:cNvPr id="5" name="Picture 4">
            <a:extLst>
              <a:ext uri="{FF2B5EF4-FFF2-40B4-BE49-F238E27FC236}">
                <a16:creationId xmlns:a16="http://schemas.microsoft.com/office/drawing/2014/main" id="{A60A4C69-7B53-8384-0AC7-F6AF38553B11}"/>
              </a:ext>
            </a:extLst>
          </p:cNvPr>
          <p:cNvPicPr>
            <a:picLocks noChangeAspect="1"/>
          </p:cNvPicPr>
          <p:nvPr/>
        </p:nvPicPr>
        <p:blipFill>
          <a:blip r:embed="rId4"/>
          <a:stretch>
            <a:fillRect/>
          </a:stretch>
        </p:blipFill>
        <p:spPr>
          <a:xfrm>
            <a:off x="3213883" y="2140621"/>
            <a:ext cx="2716233" cy="3350019"/>
          </a:xfrm>
          <a:prstGeom prst="rect">
            <a:avLst/>
          </a:prstGeom>
        </p:spPr>
      </p:pic>
      <p:sp>
        <p:nvSpPr>
          <p:cNvPr id="8" name="Textfeld 31">
            <a:extLst>
              <a:ext uri="{FF2B5EF4-FFF2-40B4-BE49-F238E27FC236}">
                <a16:creationId xmlns:a16="http://schemas.microsoft.com/office/drawing/2014/main" id="{1E1F5FAE-7C64-FB74-D900-9B0D577561F4}"/>
              </a:ext>
            </a:extLst>
          </p:cNvPr>
          <p:cNvSpPr txBox="1"/>
          <p:nvPr/>
        </p:nvSpPr>
        <p:spPr>
          <a:xfrm>
            <a:off x="794095" y="1385384"/>
            <a:ext cx="1815516" cy="472702"/>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TAKE-OFF</a:t>
            </a:r>
          </a:p>
        </p:txBody>
      </p:sp>
      <p:sp>
        <p:nvSpPr>
          <p:cNvPr id="9" name="Textfeld 31">
            <a:extLst>
              <a:ext uri="{FF2B5EF4-FFF2-40B4-BE49-F238E27FC236}">
                <a16:creationId xmlns:a16="http://schemas.microsoft.com/office/drawing/2014/main" id="{15C38A40-27CD-1BB9-9E03-3D288B2A17CB}"/>
              </a:ext>
            </a:extLst>
          </p:cNvPr>
          <p:cNvSpPr txBox="1"/>
          <p:nvPr/>
        </p:nvSpPr>
        <p:spPr>
          <a:xfrm>
            <a:off x="3995547" y="1367360"/>
            <a:ext cx="1815516" cy="472702"/>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FLIGHT</a:t>
            </a:r>
          </a:p>
        </p:txBody>
      </p:sp>
      <p:sp>
        <p:nvSpPr>
          <p:cNvPr id="10" name="Textfeld 31">
            <a:extLst>
              <a:ext uri="{FF2B5EF4-FFF2-40B4-BE49-F238E27FC236}">
                <a16:creationId xmlns:a16="http://schemas.microsoft.com/office/drawing/2014/main" id="{FFD29AF1-AEE4-028F-B2F3-B35D07D0FE20}"/>
              </a:ext>
            </a:extLst>
          </p:cNvPr>
          <p:cNvSpPr txBox="1"/>
          <p:nvPr/>
        </p:nvSpPr>
        <p:spPr>
          <a:xfrm>
            <a:off x="6329265" y="1382998"/>
            <a:ext cx="1815516" cy="472702"/>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LANDING</a:t>
            </a:r>
          </a:p>
        </p:txBody>
      </p:sp>
      <p:grpSp>
        <p:nvGrpSpPr>
          <p:cNvPr id="14" name="Group 13">
            <a:extLst>
              <a:ext uri="{FF2B5EF4-FFF2-40B4-BE49-F238E27FC236}">
                <a16:creationId xmlns:a16="http://schemas.microsoft.com/office/drawing/2014/main" id="{4D7E3CB7-62C8-4EB0-94E0-37F96B532432}"/>
              </a:ext>
            </a:extLst>
          </p:cNvPr>
          <p:cNvGrpSpPr/>
          <p:nvPr/>
        </p:nvGrpSpPr>
        <p:grpSpPr>
          <a:xfrm>
            <a:off x="622407" y="2538866"/>
            <a:ext cx="2158893" cy="2945181"/>
            <a:chOff x="622407" y="2538866"/>
            <a:chExt cx="2158893" cy="2945181"/>
          </a:xfrm>
        </p:grpSpPr>
        <p:pic>
          <p:nvPicPr>
            <p:cNvPr id="2050" name="Picture 2" descr="Quadcopter, start, launch, copter, drone, nanocopter, takeoff icon -  Download on Iconfinder">
              <a:extLst>
                <a:ext uri="{FF2B5EF4-FFF2-40B4-BE49-F238E27FC236}">
                  <a16:creationId xmlns:a16="http://schemas.microsoft.com/office/drawing/2014/main" id="{00832C42-9311-129F-53F6-808E11DAB1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407" y="3325154"/>
              <a:ext cx="2158893" cy="2158893"/>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DCA2B64F-A258-A3AF-8BD6-F5BE886F9E71}"/>
                </a:ext>
              </a:extLst>
            </p:cNvPr>
            <p:cNvSpPr/>
            <p:nvPr/>
          </p:nvSpPr>
          <p:spPr>
            <a:xfrm rot="16200000">
              <a:off x="1227927" y="2765800"/>
              <a:ext cx="926569" cy="47270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AI"/>
            </a:p>
          </p:txBody>
        </p:sp>
      </p:grpSp>
      <p:grpSp>
        <p:nvGrpSpPr>
          <p:cNvPr id="13" name="Group 12">
            <a:extLst>
              <a:ext uri="{FF2B5EF4-FFF2-40B4-BE49-F238E27FC236}">
                <a16:creationId xmlns:a16="http://schemas.microsoft.com/office/drawing/2014/main" id="{8338BDAE-B9B1-96BE-BF34-4780B159BB23}"/>
              </a:ext>
            </a:extLst>
          </p:cNvPr>
          <p:cNvGrpSpPr/>
          <p:nvPr/>
        </p:nvGrpSpPr>
        <p:grpSpPr>
          <a:xfrm>
            <a:off x="6214939" y="2538866"/>
            <a:ext cx="1882437" cy="2894589"/>
            <a:chOff x="6214939" y="2538866"/>
            <a:chExt cx="1882437" cy="2894589"/>
          </a:xfrm>
        </p:grpSpPr>
        <p:pic>
          <p:nvPicPr>
            <p:cNvPr id="2052" name="Picture 4" descr="Landing Icon #174683 - Free Icons Library">
              <a:extLst>
                <a:ext uri="{FF2B5EF4-FFF2-40B4-BE49-F238E27FC236}">
                  <a16:creationId xmlns:a16="http://schemas.microsoft.com/office/drawing/2014/main" id="{321662DE-9296-4C67-D932-1F5000FCCE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4939" y="3551018"/>
              <a:ext cx="1882437" cy="188243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F3B67D8-AE58-A423-4824-6CB9C5AF9808}"/>
                </a:ext>
              </a:extLst>
            </p:cNvPr>
            <p:cNvSpPr/>
            <p:nvPr/>
          </p:nvSpPr>
          <p:spPr>
            <a:xfrm>
              <a:off x="7075290" y="2538866"/>
              <a:ext cx="161733" cy="12269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I"/>
            </a:p>
          </p:txBody>
        </p:sp>
      </p:grpSp>
    </p:spTree>
    <p:extLst>
      <p:ext uri="{BB962C8B-B14F-4D97-AF65-F5344CB8AC3E}">
        <p14:creationId xmlns:p14="http://schemas.microsoft.com/office/powerpoint/2010/main" val="520534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2544806"/>
            <a:ext cx="9144000" cy="359721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hteck 7"/>
          <p:cNvSpPr/>
          <p:nvPr/>
        </p:nvSpPr>
        <p:spPr>
          <a:xfrm>
            <a:off x="1155875" y="1820077"/>
            <a:ext cx="6832320"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BO"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DATA PROCESSING</a:t>
            </a:r>
          </a:p>
        </p:txBody>
      </p:sp>
      <p:pic>
        <p:nvPicPr>
          <p:cNvPr id="2" name="Google Shape;700;p127">
            <a:extLst>
              <a:ext uri="{FF2B5EF4-FFF2-40B4-BE49-F238E27FC236}">
                <a16:creationId xmlns:a16="http://schemas.microsoft.com/office/drawing/2014/main" id="{5FAF1840-8118-90F3-E56B-C4A704CE225D}"/>
              </a:ext>
            </a:extLst>
          </p:cNvPr>
          <p:cNvPicPr preferRelativeResize="0"/>
          <p:nvPr/>
        </p:nvPicPr>
        <p:blipFill>
          <a:blip r:embed="rId2">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213740470"/>
      </p:ext>
    </p:extLst>
  </p:cSld>
  <p:clrMapOvr>
    <a:masterClrMapping/>
  </p:clrMapOvr>
  <p:transition spd="med">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err="1">
                <a:solidFill>
                  <a:srgbClr val="808080"/>
                </a:solidFill>
                <a:latin typeface="+mj-lt"/>
                <a:ea typeface="+mj-ea"/>
                <a:cs typeface="+mj-cs"/>
              </a:rPr>
              <a:t>Photogrammetry</a:t>
            </a:r>
            <a:r>
              <a:rPr lang="fr-FR" sz="2400" b="1" dirty="0">
                <a:solidFill>
                  <a:srgbClr val="808080"/>
                </a:solidFill>
                <a:latin typeface="+mj-lt"/>
                <a:ea typeface="+mj-ea"/>
                <a:cs typeface="+mj-cs"/>
              </a:rPr>
              <a:t>: </a:t>
            </a:r>
            <a:r>
              <a:rPr lang="fr-FR" sz="2400" b="1" dirty="0" err="1">
                <a:solidFill>
                  <a:srgbClr val="808080"/>
                </a:solidFill>
                <a:latin typeface="+mj-lt"/>
                <a:ea typeface="+mj-ea"/>
                <a:cs typeface="+mj-cs"/>
              </a:rPr>
              <a:t>From</a:t>
            </a:r>
            <a:r>
              <a:rPr lang="fr-FR" sz="2400" b="1" dirty="0">
                <a:solidFill>
                  <a:srgbClr val="808080"/>
                </a:solidFill>
                <a:latin typeface="+mj-lt"/>
                <a:ea typeface="+mj-ea"/>
                <a:cs typeface="+mj-cs"/>
              </a:rPr>
              <a:t> 2D to 3D</a:t>
            </a:r>
            <a:endParaRPr lang="de-CH" sz="2400" b="1" dirty="0">
              <a:solidFill>
                <a:srgbClr val="808080"/>
              </a:solidFill>
              <a:latin typeface="+mj-lt"/>
              <a:ea typeface="+mj-ea"/>
              <a:cs typeface="+mj-cs"/>
            </a:endParaRPr>
          </a:p>
        </p:txBody>
      </p:sp>
      <p:sp>
        <p:nvSpPr>
          <p:cNvPr id="6" name="Textfeld 31">
            <a:extLst>
              <a:ext uri="{FF2B5EF4-FFF2-40B4-BE49-F238E27FC236}">
                <a16:creationId xmlns:a16="http://schemas.microsoft.com/office/drawing/2014/main" id="{D91E0256-3B0E-7944-4EBD-C53E6F111DE4}"/>
              </a:ext>
            </a:extLst>
          </p:cNvPr>
          <p:cNvSpPr txBox="1"/>
          <p:nvPr/>
        </p:nvSpPr>
        <p:spPr>
          <a:xfrm>
            <a:off x="414252" y="976936"/>
            <a:ext cx="8441766" cy="1299998"/>
          </a:xfrm>
          <a:prstGeom prst="rect">
            <a:avLst/>
          </a:prstGeom>
          <a:solidFill>
            <a:schemeClr val="bg1">
              <a:alpha val="75000"/>
            </a:schemeClr>
          </a:solidFill>
        </p:spPr>
        <p:txBody>
          <a:bodyPr vert="horz" wrap="square" lIns="0" tIns="0" rIns="0" bIns="0" rtlCol="0">
            <a:noAutofit/>
          </a:bodyPr>
          <a:lstStyle/>
          <a:p>
            <a:pPr>
              <a:buClr>
                <a:schemeClr val="bg2"/>
              </a:buClr>
            </a:pPr>
            <a:r>
              <a:rPr lang="en-GB" sz="2000" b="1" i="0" dirty="0">
                <a:effectLst/>
                <a:latin typeface="+mn-lt"/>
              </a:rPr>
              <a:t>Photogrammetry</a:t>
            </a:r>
            <a:r>
              <a:rPr lang="en-GB" sz="2000" b="0" i="0" dirty="0">
                <a:effectLst/>
                <a:latin typeface="+mn-lt"/>
              </a:rPr>
              <a:t> is primarily concerned with making precise measurements of three-dimensional objects and terrain features from two-dimensional photographs.</a:t>
            </a:r>
            <a:endParaRPr lang="de-CH" sz="2000" dirty="0">
              <a:latin typeface="+mn-lt"/>
            </a:endParaRPr>
          </a:p>
        </p:txBody>
      </p:sp>
      <p:sp>
        <p:nvSpPr>
          <p:cNvPr id="4" name="Textfeld 36">
            <a:extLst>
              <a:ext uri="{FF2B5EF4-FFF2-40B4-BE49-F238E27FC236}">
                <a16:creationId xmlns:a16="http://schemas.microsoft.com/office/drawing/2014/main" id="{00142BCF-3817-4055-B46A-AC64FC8CB809}"/>
              </a:ext>
            </a:extLst>
          </p:cNvPr>
          <p:cNvSpPr txBox="1"/>
          <p:nvPr/>
        </p:nvSpPr>
        <p:spPr>
          <a:xfrm>
            <a:off x="1169747" y="2375082"/>
            <a:ext cx="1798740" cy="580153"/>
          </a:xfrm>
          <a:prstGeom prst="rect">
            <a:avLst/>
          </a:prstGeom>
          <a:noFill/>
        </p:spPr>
        <p:txBody>
          <a:bodyPr vert="horz" wrap="none" lIns="243777" tIns="121888" rIns="243777" bIns="121888" rtlCol="0" anchor="t">
            <a:noAutofit/>
          </a:bodyPr>
          <a:lstStyle/>
          <a:p>
            <a:r>
              <a:rPr lang="de-DE" sz="1600" b="1" dirty="0">
                <a:latin typeface="+mj-lt"/>
              </a:rPr>
              <a:t>Stereoscopy</a:t>
            </a:r>
          </a:p>
        </p:txBody>
      </p:sp>
      <p:pic>
        <p:nvPicPr>
          <p:cNvPr id="5" name="Shape 61">
            <a:extLst>
              <a:ext uri="{FF2B5EF4-FFF2-40B4-BE49-F238E27FC236}">
                <a16:creationId xmlns:a16="http://schemas.microsoft.com/office/drawing/2014/main" id="{618A0AE8-6A3E-884C-5B7A-16B8E7655BA3}"/>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980" y="3190841"/>
            <a:ext cx="2994142" cy="21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a:extLst>
              <a:ext uri="{FF2B5EF4-FFF2-40B4-BE49-F238E27FC236}">
                <a16:creationId xmlns:a16="http://schemas.microsoft.com/office/drawing/2014/main" id="{394FE32E-A17A-1A2B-918B-78C88DD6BD8C}"/>
              </a:ext>
            </a:extLst>
          </p:cNvPr>
          <p:cNvPicPr>
            <a:picLocks noChangeAspect="1"/>
          </p:cNvPicPr>
          <p:nvPr/>
        </p:nvPicPr>
        <p:blipFill>
          <a:blip r:embed="rId3"/>
          <a:stretch>
            <a:fillRect/>
          </a:stretch>
        </p:blipFill>
        <p:spPr>
          <a:xfrm>
            <a:off x="4225756" y="2375082"/>
            <a:ext cx="4630262" cy="3775660"/>
          </a:xfrm>
          <a:prstGeom prst="rect">
            <a:avLst/>
          </a:prstGeom>
        </p:spPr>
      </p:pic>
      <p:pic>
        <p:nvPicPr>
          <p:cNvPr id="3" name="Google Shape;700;p127">
            <a:extLst>
              <a:ext uri="{FF2B5EF4-FFF2-40B4-BE49-F238E27FC236}">
                <a16:creationId xmlns:a16="http://schemas.microsoft.com/office/drawing/2014/main" id="{050275DD-9D84-653F-2A73-4054C2794DCD}"/>
              </a:ext>
            </a:extLst>
          </p:cNvPr>
          <p:cNvPicPr preferRelativeResize="0"/>
          <p:nvPr/>
        </p:nvPicPr>
        <p:blipFill>
          <a:blip r:embed="rId4">
            <a:alphaModFix/>
          </a:blip>
          <a:stretch>
            <a:fillRect/>
          </a:stretch>
        </p:blipFill>
        <p:spPr>
          <a:xfrm>
            <a:off x="7454031" y="14276"/>
            <a:ext cx="1678551" cy="635000"/>
          </a:xfrm>
          <a:prstGeom prst="rect">
            <a:avLst/>
          </a:prstGeom>
          <a:noFill/>
          <a:ln>
            <a:noFill/>
          </a:ln>
        </p:spPr>
      </p:pic>
      <p:sp>
        <p:nvSpPr>
          <p:cNvPr id="7" name="Textfeld 36">
            <a:extLst>
              <a:ext uri="{FF2B5EF4-FFF2-40B4-BE49-F238E27FC236}">
                <a16:creationId xmlns:a16="http://schemas.microsoft.com/office/drawing/2014/main" id="{1CF51C04-9901-222D-BFFD-093CB44C61D8}"/>
              </a:ext>
            </a:extLst>
          </p:cNvPr>
          <p:cNvSpPr txBox="1"/>
          <p:nvPr/>
        </p:nvSpPr>
        <p:spPr>
          <a:xfrm>
            <a:off x="5496582" y="1926293"/>
            <a:ext cx="1798740" cy="580153"/>
          </a:xfrm>
          <a:prstGeom prst="rect">
            <a:avLst/>
          </a:prstGeom>
          <a:noFill/>
        </p:spPr>
        <p:txBody>
          <a:bodyPr vert="horz" wrap="none" lIns="243777" tIns="121888" rIns="243777" bIns="121888" rtlCol="0" anchor="t">
            <a:noAutofit/>
          </a:bodyPr>
          <a:lstStyle/>
          <a:p>
            <a:r>
              <a:rPr lang="de-DE" sz="1600" b="1" dirty="0">
                <a:latin typeface="+mj-lt"/>
              </a:rPr>
              <a:t>Triangulation</a:t>
            </a:r>
          </a:p>
        </p:txBody>
      </p:sp>
    </p:spTree>
    <p:extLst>
      <p:ext uri="{BB962C8B-B14F-4D97-AF65-F5344CB8AC3E}">
        <p14:creationId xmlns:p14="http://schemas.microsoft.com/office/powerpoint/2010/main" val="1242433368"/>
      </p:ext>
    </p:extLst>
  </p:cSld>
  <p:clrMapOvr>
    <a:masterClrMapping/>
  </p:clrMapOvr>
  <p:transition spd="med">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de-CH" sz="2400" b="1" dirty="0">
                <a:solidFill>
                  <a:srgbClr val="808080"/>
                </a:solidFill>
                <a:latin typeface="+mj-lt"/>
                <a:ea typeface="+mj-ea"/>
                <a:cs typeface="+mj-cs"/>
              </a:rPr>
              <a:t>Exercise</a:t>
            </a:r>
          </a:p>
        </p:txBody>
      </p:sp>
      <p:sp>
        <p:nvSpPr>
          <p:cNvPr id="6" name="Textfeld 31">
            <a:extLst>
              <a:ext uri="{FF2B5EF4-FFF2-40B4-BE49-F238E27FC236}">
                <a16:creationId xmlns:a16="http://schemas.microsoft.com/office/drawing/2014/main" id="{D91E0256-3B0E-7944-4EBD-C53E6F111DE4}"/>
              </a:ext>
            </a:extLst>
          </p:cNvPr>
          <p:cNvSpPr txBox="1"/>
          <p:nvPr/>
        </p:nvSpPr>
        <p:spPr>
          <a:xfrm>
            <a:off x="1095149" y="1693895"/>
            <a:ext cx="6953702" cy="648072"/>
          </a:xfrm>
          <a:prstGeom prst="rect">
            <a:avLst/>
          </a:prstGeom>
          <a:solidFill>
            <a:schemeClr val="bg1">
              <a:alpha val="75000"/>
            </a:schemeClr>
          </a:solidFill>
        </p:spPr>
        <p:txBody>
          <a:bodyPr vert="horz" wrap="square" lIns="0" tIns="0" rIns="0" bIns="0" rtlCol="0">
            <a:noAutofit/>
          </a:bodyPr>
          <a:lstStyle/>
          <a:p>
            <a:pPr algn="ctr">
              <a:buClr>
                <a:schemeClr val="bg2"/>
              </a:buClr>
            </a:pPr>
            <a:r>
              <a:rPr lang="de-CH" sz="2400" b="1" dirty="0">
                <a:solidFill>
                  <a:schemeClr val="tx1"/>
                </a:solidFill>
                <a:latin typeface="+mn-lt"/>
              </a:rPr>
              <a:t>Demo + Follow me (Optional)</a:t>
            </a:r>
          </a:p>
        </p:txBody>
      </p:sp>
      <p:pic>
        <p:nvPicPr>
          <p:cNvPr id="3" name="Google Shape;700;p127">
            <a:extLst>
              <a:ext uri="{FF2B5EF4-FFF2-40B4-BE49-F238E27FC236}">
                <a16:creationId xmlns:a16="http://schemas.microsoft.com/office/drawing/2014/main" id="{16A438BB-30A0-7F48-E717-0FC2A5577C0C}"/>
              </a:ext>
            </a:extLst>
          </p:cNvPr>
          <p:cNvPicPr preferRelativeResize="0"/>
          <p:nvPr/>
        </p:nvPicPr>
        <p:blipFill>
          <a:blip r:embed="rId2">
            <a:alphaModFix/>
          </a:blip>
          <a:stretch>
            <a:fillRect/>
          </a:stretch>
        </p:blipFill>
        <p:spPr>
          <a:xfrm>
            <a:off x="7454031" y="14276"/>
            <a:ext cx="1678551" cy="635000"/>
          </a:xfrm>
          <a:prstGeom prst="rect">
            <a:avLst/>
          </a:prstGeom>
          <a:noFill/>
          <a:ln>
            <a:noFill/>
          </a:ln>
        </p:spPr>
      </p:pic>
      <p:pic>
        <p:nvPicPr>
          <p:cNvPr id="2050" name="Picture 2" descr="PIX4Dcloud: Cloud based drone mapping software | Pix4D">
            <a:extLst>
              <a:ext uri="{FF2B5EF4-FFF2-40B4-BE49-F238E27FC236}">
                <a16:creationId xmlns:a16="http://schemas.microsoft.com/office/drawing/2014/main" id="{EFB76644-4102-A958-6108-10F91E851B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3931" y="2590214"/>
            <a:ext cx="3629465" cy="19054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IX4Dmatic: Photogrammetry software for terrestrial, corridor and large  scale mapping | Pix4D">
            <a:extLst>
              <a:ext uri="{FF2B5EF4-FFF2-40B4-BE49-F238E27FC236}">
                <a16:creationId xmlns:a16="http://schemas.microsoft.com/office/drawing/2014/main" id="{F91F13A1-43BC-C427-4BB0-34A93E4BC0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603" y="2590214"/>
            <a:ext cx="3629466" cy="190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12829"/>
      </p:ext>
    </p:extLst>
  </p:cSld>
  <p:clrMapOvr>
    <a:masterClrMapping/>
  </p:clrMapOvr>
  <p:transition spd="med">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err="1">
                <a:solidFill>
                  <a:srgbClr val="808080"/>
                </a:solidFill>
                <a:latin typeface="+mj-lt"/>
                <a:ea typeface="+mj-ea"/>
                <a:cs typeface="+mj-cs"/>
              </a:rPr>
              <a:t>Processing</a:t>
            </a:r>
            <a:endParaRPr lang="de-CH" sz="2400" b="1" dirty="0">
              <a:solidFill>
                <a:srgbClr val="808080"/>
              </a:solidFill>
              <a:latin typeface="+mj-lt"/>
              <a:ea typeface="+mj-ea"/>
              <a:cs typeface="+mj-cs"/>
            </a:endParaRPr>
          </a:p>
        </p:txBody>
      </p:sp>
      <p:pic>
        <p:nvPicPr>
          <p:cNvPr id="3" name="Google Shape;700;p127">
            <a:extLst>
              <a:ext uri="{FF2B5EF4-FFF2-40B4-BE49-F238E27FC236}">
                <a16:creationId xmlns:a16="http://schemas.microsoft.com/office/drawing/2014/main" id="{6A2B5816-B7D0-168A-E394-171AA7610B8C}"/>
              </a:ext>
            </a:extLst>
          </p:cNvPr>
          <p:cNvPicPr preferRelativeResize="0"/>
          <p:nvPr/>
        </p:nvPicPr>
        <p:blipFill>
          <a:blip r:embed="rId3">
            <a:alphaModFix/>
          </a:blip>
          <a:stretch>
            <a:fillRect/>
          </a:stretch>
        </p:blipFill>
        <p:spPr>
          <a:xfrm>
            <a:off x="7454031" y="14276"/>
            <a:ext cx="1678551" cy="635000"/>
          </a:xfrm>
          <a:prstGeom prst="rect">
            <a:avLst/>
          </a:prstGeom>
          <a:noFill/>
          <a:ln>
            <a:noFill/>
          </a:ln>
        </p:spPr>
      </p:pic>
      <p:pic>
        <p:nvPicPr>
          <p:cNvPr id="5" name="Picture 4">
            <a:extLst>
              <a:ext uri="{FF2B5EF4-FFF2-40B4-BE49-F238E27FC236}">
                <a16:creationId xmlns:a16="http://schemas.microsoft.com/office/drawing/2014/main" id="{F3EA2676-365D-2DE4-6F52-750EB0812C26}"/>
              </a:ext>
            </a:extLst>
          </p:cNvPr>
          <p:cNvPicPr>
            <a:picLocks noChangeAspect="1"/>
          </p:cNvPicPr>
          <p:nvPr/>
        </p:nvPicPr>
        <p:blipFill rotWithShape="1">
          <a:blip r:embed="rId4"/>
          <a:srcRect r="31260" b="46880"/>
          <a:stretch/>
        </p:blipFill>
        <p:spPr>
          <a:xfrm>
            <a:off x="346323" y="1771118"/>
            <a:ext cx="7075320" cy="1759873"/>
          </a:xfrm>
          <a:prstGeom prst="rect">
            <a:avLst/>
          </a:prstGeom>
        </p:spPr>
      </p:pic>
      <p:pic>
        <p:nvPicPr>
          <p:cNvPr id="7" name="Picture 6">
            <a:extLst>
              <a:ext uri="{FF2B5EF4-FFF2-40B4-BE49-F238E27FC236}">
                <a16:creationId xmlns:a16="http://schemas.microsoft.com/office/drawing/2014/main" id="{B2CA64D4-1A40-A348-D964-DCF9127398B3}"/>
              </a:ext>
            </a:extLst>
          </p:cNvPr>
          <p:cNvPicPr>
            <a:picLocks noChangeAspect="1"/>
          </p:cNvPicPr>
          <p:nvPr/>
        </p:nvPicPr>
        <p:blipFill rotWithShape="1">
          <a:blip r:embed="rId4"/>
          <a:srcRect t="52038"/>
          <a:stretch/>
        </p:blipFill>
        <p:spPr>
          <a:xfrm>
            <a:off x="501067" y="4245194"/>
            <a:ext cx="8482828" cy="1309537"/>
          </a:xfrm>
          <a:prstGeom prst="rect">
            <a:avLst/>
          </a:prstGeom>
        </p:spPr>
      </p:pic>
      <p:sp>
        <p:nvSpPr>
          <p:cNvPr id="8" name="Textfeld 31">
            <a:extLst>
              <a:ext uri="{FF2B5EF4-FFF2-40B4-BE49-F238E27FC236}">
                <a16:creationId xmlns:a16="http://schemas.microsoft.com/office/drawing/2014/main" id="{18D88474-37E6-30B9-61A7-02C9BE896230}"/>
              </a:ext>
            </a:extLst>
          </p:cNvPr>
          <p:cNvSpPr txBox="1"/>
          <p:nvPr/>
        </p:nvSpPr>
        <p:spPr>
          <a:xfrm>
            <a:off x="429989" y="1482881"/>
            <a:ext cx="6953702" cy="288237"/>
          </a:xfrm>
          <a:prstGeom prst="rect">
            <a:avLst/>
          </a:prstGeom>
          <a:solidFill>
            <a:schemeClr val="bg1">
              <a:alpha val="75000"/>
            </a:schemeClr>
          </a:solidFill>
        </p:spPr>
        <p:txBody>
          <a:bodyPr vert="horz" wrap="square" lIns="0" tIns="0" rIns="0" bIns="0" rtlCol="0">
            <a:noAutofit/>
          </a:bodyPr>
          <a:lstStyle/>
          <a:p>
            <a:pPr>
              <a:buClr>
                <a:schemeClr val="bg2"/>
              </a:buClr>
            </a:pPr>
            <a:r>
              <a:rPr lang="de-CH" sz="2000" dirty="0">
                <a:solidFill>
                  <a:schemeClr val="tx1"/>
                </a:solidFill>
                <a:latin typeface="+mn-lt"/>
              </a:rPr>
              <a:t>Processing hardware:</a:t>
            </a:r>
          </a:p>
        </p:txBody>
      </p:sp>
      <p:sp>
        <p:nvSpPr>
          <p:cNvPr id="9" name="Textfeld 31">
            <a:extLst>
              <a:ext uri="{FF2B5EF4-FFF2-40B4-BE49-F238E27FC236}">
                <a16:creationId xmlns:a16="http://schemas.microsoft.com/office/drawing/2014/main" id="{63D18033-CFA9-D07F-8AE8-FC81B5B76EF3}"/>
              </a:ext>
            </a:extLst>
          </p:cNvPr>
          <p:cNvSpPr txBox="1"/>
          <p:nvPr/>
        </p:nvSpPr>
        <p:spPr>
          <a:xfrm>
            <a:off x="467941" y="3801873"/>
            <a:ext cx="6953702" cy="288237"/>
          </a:xfrm>
          <a:prstGeom prst="rect">
            <a:avLst/>
          </a:prstGeom>
          <a:solidFill>
            <a:schemeClr val="bg1">
              <a:alpha val="75000"/>
            </a:schemeClr>
          </a:solidFill>
        </p:spPr>
        <p:txBody>
          <a:bodyPr vert="horz" wrap="square" lIns="0" tIns="0" rIns="0" bIns="0" rtlCol="0">
            <a:noAutofit/>
          </a:bodyPr>
          <a:lstStyle/>
          <a:p>
            <a:pPr>
              <a:buClr>
                <a:schemeClr val="bg2"/>
              </a:buClr>
            </a:pPr>
            <a:r>
              <a:rPr lang="de-CH" sz="2000" dirty="0">
                <a:solidFill>
                  <a:schemeClr val="tx1"/>
                </a:solidFill>
                <a:latin typeface="+mn-lt"/>
              </a:rPr>
              <a:t>Project Size:</a:t>
            </a:r>
          </a:p>
        </p:txBody>
      </p:sp>
    </p:spTree>
    <p:extLst>
      <p:ext uri="{BB962C8B-B14F-4D97-AF65-F5344CB8AC3E}">
        <p14:creationId xmlns:p14="http://schemas.microsoft.com/office/powerpoint/2010/main" val="3711369402"/>
      </p:ext>
    </p:extLst>
  </p:cSld>
  <p:clrMapOvr>
    <a:masterClrMapping/>
  </p:clrMapOvr>
  <p:transition spd="med">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a:solidFill>
                  <a:srgbClr val="808080"/>
                </a:solidFill>
                <a:latin typeface="+mj-lt"/>
                <a:ea typeface="+mj-ea"/>
                <a:cs typeface="+mj-cs"/>
              </a:rPr>
              <a:t>Software options</a:t>
            </a:r>
            <a:endParaRPr lang="de-CH" sz="2400" b="1" dirty="0">
              <a:solidFill>
                <a:srgbClr val="808080"/>
              </a:solidFill>
              <a:latin typeface="+mj-lt"/>
              <a:ea typeface="+mj-ea"/>
              <a:cs typeface="+mj-cs"/>
            </a:endParaRPr>
          </a:p>
        </p:txBody>
      </p:sp>
      <p:pic>
        <p:nvPicPr>
          <p:cNvPr id="3" name="Google Shape;700;p127">
            <a:extLst>
              <a:ext uri="{FF2B5EF4-FFF2-40B4-BE49-F238E27FC236}">
                <a16:creationId xmlns:a16="http://schemas.microsoft.com/office/drawing/2014/main" id="{CE7092A6-4520-2339-D5FC-BD1676E295D1}"/>
              </a:ext>
            </a:extLst>
          </p:cNvPr>
          <p:cNvPicPr preferRelativeResize="0"/>
          <p:nvPr/>
        </p:nvPicPr>
        <p:blipFill>
          <a:blip r:embed="rId3">
            <a:alphaModFix/>
          </a:blip>
          <a:stretch>
            <a:fillRect/>
          </a:stretch>
        </p:blipFill>
        <p:spPr>
          <a:xfrm>
            <a:off x="7454031" y="14276"/>
            <a:ext cx="1678551" cy="635000"/>
          </a:xfrm>
          <a:prstGeom prst="rect">
            <a:avLst/>
          </a:prstGeom>
          <a:noFill/>
          <a:ln>
            <a:noFill/>
          </a:ln>
        </p:spPr>
      </p:pic>
      <p:pic>
        <p:nvPicPr>
          <p:cNvPr id="1026" name="Picture 2" descr="DroneDeploy Secures $50M to Accelerate Development Beyond">
            <a:hlinkClick r:id="rId4"/>
            <a:extLst>
              <a:ext uri="{FF2B5EF4-FFF2-40B4-BE49-F238E27FC236}">
                <a16:creationId xmlns:a16="http://schemas.microsoft.com/office/drawing/2014/main" id="{DF557F21-8AC3-8AF4-EC0E-9573110697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766242"/>
            <a:ext cx="3062514" cy="16078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extLst>
              <a:ext uri="{FF2B5EF4-FFF2-40B4-BE49-F238E27FC236}">
                <a16:creationId xmlns:a16="http://schemas.microsoft.com/office/drawing/2014/main" id="{8C4C9BF4-A653-C9BC-CA64-DD5F0206E932}"/>
              </a:ext>
            </a:extLst>
          </p:cNvPr>
          <p:cNvPicPr>
            <a:picLocks noChangeAspect="1"/>
          </p:cNvPicPr>
          <p:nvPr/>
        </p:nvPicPr>
        <p:blipFill>
          <a:blip r:embed="rId7"/>
          <a:stretch>
            <a:fillRect/>
          </a:stretch>
        </p:blipFill>
        <p:spPr>
          <a:xfrm>
            <a:off x="5098131" y="4618245"/>
            <a:ext cx="2802079" cy="859127"/>
          </a:xfrm>
          <a:prstGeom prst="rect">
            <a:avLst/>
          </a:prstGeom>
        </p:spPr>
      </p:pic>
      <p:pic>
        <p:nvPicPr>
          <p:cNvPr id="1028" name="Picture 4" descr="Pix4D - Wikipedia">
            <a:hlinkClick r:id="rId8"/>
            <a:extLst>
              <a:ext uri="{FF2B5EF4-FFF2-40B4-BE49-F238E27FC236}">
                <a16:creationId xmlns:a16="http://schemas.microsoft.com/office/drawing/2014/main" id="{2C54D50C-0505-FB6E-D005-141DAB8E4E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5343" y="1584381"/>
            <a:ext cx="1645920" cy="9644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isoft - Metashape - Discover intelligent photogrammetry">
            <a:hlinkClick r:id="rId10"/>
            <a:extLst>
              <a:ext uri="{FF2B5EF4-FFF2-40B4-BE49-F238E27FC236}">
                <a16:creationId xmlns:a16="http://schemas.microsoft.com/office/drawing/2014/main" id="{D237638F-8A53-7F67-785A-71374716998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539" b="25252"/>
          <a:stretch/>
        </p:blipFill>
        <p:spPr bwMode="auto">
          <a:xfrm>
            <a:off x="5037860" y="1954567"/>
            <a:ext cx="2857500" cy="7714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2"/>
            <a:extLst>
              <a:ext uri="{FF2B5EF4-FFF2-40B4-BE49-F238E27FC236}">
                <a16:creationId xmlns:a16="http://schemas.microsoft.com/office/drawing/2014/main" id="{61D3FAB3-F8CE-C534-AF03-7CD116918576}"/>
              </a:ext>
            </a:extLst>
          </p:cNvPr>
          <p:cNvPicPr>
            <a:picLocks noChangeAspect="1"/>
          </p:cNvPicPr>
          <p:nvPr/>
        </p:nvPicPr>
        <p:blipFill>
          <a:blip r:embed="rId13"/>
          <a:stretch>
            <a:fillRect/>
          </a:stretch>
        </p:blipFill>
        <p:spPr>
          <a:xfrm>
            <a:off x="1631128" y="4618245"/>
            <a:ext cx="2314349" cy="771449"/>
          </a:xfrm>
          <a:prstGeom prst="rect">
            <a:avLst/>
          </a:prstGeom>
        </p:spPr>
      </p:pic>
      <p:pic>
        <p:nvPicPr>
          <p:cNvPr id="10" name="Picture 9">
            <a:hlinkClick r:id="rId14"/>
            <a:extLst>
              <a:ext uri="{FF2B5EF4-FFF2-40B4-BE49-F238E27FC236}">
                <a16:creationId xmlns:a16="http://schemas.microsoft.com/office/drawing/2014/main" id="{9076603F-B14A-3180-FC10-CC37D35AF2F1}"/>
              </a:ext>
            </a:extLst>
          </p:cNvPr>
          <p:cNvPicPr>
            <a:picLocks noChangeAspect="1"/>
          </p:cNvPicPr>
          <p:nvPr/>
        </p:nvPicPr>
        <p:blipFill>
          <a:blip r:embed="rId15"/>
          <a:stretch>
            <a:fillRect/>
          </a:stretch>
        </p:blipFill>
        <p:spPr>
          <a:xfrm>
            <a:off x="932276" y="2816882"/>
            <a:ext cx="2797436" cy="1224236"/>
          </a:xfrm>
          <a:prstGeom prst="rect">
            <a:avLst/>
          </a:prstGeom>
        </p:spPr>
      </p:pic>
    </p:spTree>
    <p:extLst>
      <p:ext uri="{BB962C8B-B14F-4D97-AF65-F5344CB8AC3E}">
        <p14:creationId xmlns:p14="http://schemas.microsoft.com/office/powerpoint/2010/main" val="1413097719"/>
      </p:ext>
    </p:extLst>
  </p:cSld>
  <p:clrMapOvr>
    <a:masterClrMapping/>
  </p:clrMapOvr>
  <p:transition spd="med">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2544806"/>
            <a:ext cx="9144000" cy="359721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hteck 7"/>
          <p:cNvSpPr/>
          <p:nvPr/>
        </p:nvSpPr>
        <p:spPr>
          <a:xfrm>
            <a:off x="133164" y="1820077"/>
            <a:ext cx="8877751"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BO"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APPLICATION EXAMPLES</a:t>
            </a:r>
          </a:p>
        </p:txBody>
      </p:sp>
      <p:pic>
        <p:nvPicPr>
          <p:cNvPr id="2" name="Google Shape;700;p127">
            <a:extLst>
              <a:ext uri="{FF2B5EF4-FFF2-40B4-BE49-F238E27FC236}">
                <a16:creationId xmlns:a16="http://schemas.microsoft.com/office/drawing/2014/main" id="{C22A220B-96DD-E8FB-E66F-68A5370D513D}"/>
              </a:ext>
            </a:extLst>
          </p:cNvPr>
          <p:cNvPicPr preferRelativeResize="0"/>
          <p:nvPr/>
        </p:nvPicPr>
        <p:blipFill>
          <a:blip r:embed="rId2">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3386348918"/>
      </p:ext>
    </p:extLst>
  </p:cSld>
  <p:clrMapOvr>
    <a:masterClrMapping/>
  </p:clrMapOvr>
  <p:transition spd="med">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err="1">
                <a:solidFill>
                  <a:srgbClr val="808080"/>
                </a:solidFill>
                <a:latin typeface="+mj-lt"/>
                <a:ea typeface="+mj-ea"/>
                <a:cs typeface="+mj-cs"/>
              </a:rPr>
              <a:t>Surveying</a:t>
            </a:r>
            <a:endParaRPr lang="de-CH" sz="2400" b="1" dirty="0">
              <a:solidFill>
                <a:srgbClr val="808080"/>
              </a:solidFill>
              <a:latin typeface="+mj-lt"/>
              <a:ea typeface="+mj-ea"/>
              <a:cs typeface="+mj-cs"/>
            </a:endParaRPr>
          </a:p>
        </p:txBody>
      </p:sp>
      <p:sp>
        <p:nvSpPr>
          <p:cNvPr id="6" name="Textfeld 31">
            <a:extLst>
              <a:ext uri="{FF2B5EF4-FFF2-40B4-BE49-F238E27FC236}">
                <a16:creationId xmlns:a16="http://schemas.microsoft.com/office/drawing/2014/main" id="{D91E0256-3B0E-7944-4EBD-C53E6F111DE4}"/>
              </a:ext>
            </a:extLst>
          </p:cNvPr>
          <p:cNvSpPr txBox="1"/>
          <p:nvPr/>
        </p:nvSpPr>
        <p:spPr>
          <a:xfrm>
            <a:off x="696686" y="1362117"/>
            <a:ext cx="8229600" cy="916667"/>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latin typeface="+mn-lt"/>
              </a:rPr>
              <a:t>With RGB data delivering centimeter accuracy and high precision.</a:t>
            </a:r>
          </a:p>
          <a:p>
            <a:pPr>
              <a:buClr>
                <a:schemeClr val="bg2"/>
              </a:buClr>
            </a:pPr>
            <a:endParaRPr lang="de-CH" sz="2400" dirty="0">
              <a:solidFill>
                <a:schemeClr val="tx1"/>
              </a:solidFill>
              <a:latin typeface="+mn-lt"/>
            </a:endParaRPr>
          </a:p>
          <a:p>
            <a:pPr>
              <a:buClr>
                <a:schemeClr val="bg2"/>
              </a:buClr>
            </a:pPr>
            <a:endParaRPr lang="de-CH" sz="2400" dirty="0">
              <a:solidFill>
                <a:schemeClr val="tx1"/>
              </a:solidFill>
              <a:latin typeface="+mn-lt"/>
            </a:endParaRPr>
          </a:p>
        </p:txBody>
      </p:sp>
      <p:pic>
        <p:nvPicPr>
          <p:cNvPr id="3" name="Picture 2">
            <a:hlinkClick r:id="rId2"/>
            <a:extLst>
              <a:ext uri="{FF2B5EF4-FFF2-40B4-BE49-F238E27FC236}">
                <a16:creationId xmlns:a16="http://schemas.microsoft.com/office/drawing/2014/main" id="{3282DDCD-F842-5576-79B0-C599B192C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893" y="2893478"/>
            <a:ext cx="1734499" cy="2404010"/>
          </a:xfrm>
          <a:prstGeom prst="rect">
            <a:avLst/>
          </a:prstGeom>
        </p:spPr>
      </p:pic>
      <p:pic>
        <p:nvPicPr>
          <p:cNvPr id="4" name="Picture 3">
            <a:hlinkClick r:id="rId4"/>
            <a:extLst>
              <a:ext uri="{FF2B5EF4-FFF2-40B4-BE49-F238E27FC236}">
                <a16:creationId xmlns:a16="http://schemas.microsoft.com/office/drawing/2014/main" id="{24EC9C5E-6CAA-D10B-DE6B-3AE5E6E1D759}"/>
              </a:ext>
            </a:extLst>
          </p:cNvPr>
          <p:cNvPicPr>
            <a:picLocks noChangeAspect="1"/>
          </p:cNvPicPr>
          <p:nvPr/>
        </p:nvPicPr>
        <p:blipFill rotWithShape="1">
          <a:blip r:embed="rId5"/>
          <a:srcRect r="29375"/>
          <a:stretch/>
        </p:blipFill>
        <p:spPr>
          <a:xfrm>
            <a:off x="6578459" y="2893478"/>
            <a:ext cx="1734498" cy="2404007"/>
          </a:xfrm>
          <a:prstGeom prst="rect">
            <a:avLst/>
          </a:prstGeom>
        </p:spPr>
      </p:pic>
      <p:pic>
        <p:nvPicPr>
          <p:cNvPr id="5" name="Picture 4">
            <a:extLst>
              <a:ext uri="{FF2B5EF4-FFF2-40B4-BE49-F238E27FC236}">
                <a16:creationId xmlns:a16="http://schemas.microsoft.com/office/drawing/2014/main" id="{1EB87850-A140-CA41-1F8A-FDFC42DA61AD}"/>
              </a:ext>
            </a:extLst>
          </p:cNvPr>
          <p:cNvPicPr>
            <a:picLocks noChangeAspect="1"/>
          </p:cNvPicPr>
          <p:nvPr/>
        </p:nvPicPr>
        <p:blipFill>
          <a:blip r:embed="rId6"/>
          <a:stretch>
            <a:fillRect/>
          </a:stretch>
        </p:blipFill>
        <p:spPr>
          <a:xfrm>
            <a:off x="4572000" y="2893478"/>
            <a:ext cx="1830602" cy="2404007"/>
          </a:xfrm>
          <a:prstGeom prst="rect">
            <a:avLst/>
          </a:prstGeom>
        </p:spPr>
      </p:pic>
      <p:pic>
        <p:nvPicPr>
          <p:cNvPr id="7" name="Picture 6">
            <a:extLst>
              <a:ext uri="{FF2B5EF4-FFF2-40B4-BE49-F238E27FC236}">
                <a16:creationId xmlns:a16="http://schemas.microsoft.com/office/drawing/2014/main" id="{02C7AC57-7F54-7437-4C7C-6C8240649FB2}"/>
              </a:ext>
            </a:extLst>
          </p:cNvPr>
          <p:cNvPicPr>
            <a:picLocks noChangeAspect="1"/>
          </p:cNvPicPr>
          <p:nvPr/>
        </p:nvPicPr>
        <p:blipFill rotWithShape="1">
          <a:blip r:embed="rId7"/>
          <a:srcRect t="5168"/>
          <a:stretch/>
        </p:blipFill>
        <p:spPr>
          <a:xfrm>
            <a:off x="2622321" y="2893478"/>
            <a:ext cx="1776519" cy="2404007"/>
          </a:xfrm>
          <a:prstGeom prst="rect">
            <a:avLst/>
          </a:prstGeom>
        </p:spPr>
      </p:pic>
      <p:pic>
        <p:nvPicPr>
          <p:cNvPr id="8" name="Google Shape;700;p127">
            <a:extLst>
              <a:ext uri="{FF2B5EF4-FFF2-40B4-BE49-F238E27FC236}">
                <a16:creationId xmlns:a16="http://schemas.microsoft.com/office/drawing/2014/main" id="{917FCF5B-07C4-970A-5957-06D658BF6FEB}"/>
              </a:ext>
            </a:extLst>
          </p:cNvPr>
          <p:cNvPicPr preferRelativeResize="0"/>
          <p:nvPr/>
        </p:nvPicPr>
        <p:blipFill>
          <a:blip r:embed="rId8">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321375162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10" name="Grafik 9">
            <a:extLst>
              <a:ext uri="{FF2B5EF4-FFF2-40B4-BE49-F238E27FC236}">
                <a16:creationId xmlns:a16="http://schemas.microsoft.com/office/drawing/2014/main" id="{47B2161A-1CE8-18C3-F1D0-D5BE64B9EF17}"/>
              </a:ext>
            </a:extLst>
          </p:cNvPr>
          <p:cNvPicPr>
            <a:picLocks noChangeAspect="1"/>
          </p:cNvPicPr>
          <p:nvPr/>
        </p:nvPicPr>
        <p:blipFill>
          <a:blip r:embed="rId3"/>
          <a:stretch>
            <a:fillRect/>
          </a:stretch>
        </p:blipFill>
        <p:spPr>
          <a:xfrm>
            <a:off x="3382923" y="3218611"/>
            <a:ext cx="5040589" cy="2618284"/>
          </a:xfrm>
          <a:prstGeom prst="rect">
            <a:avLst/>
          </a:prstGeom>
        </p:spPr>
      </p:pic>
      <p:sp>
        <p:nvSpPr>
          <p:cNvPr id="699" name="Google Shape;699;p127"/>
          <p:cNvSpPr txBox="1">
            <a:spLocks noGrp="1"/>
          </p:cNvSpPr>
          <p:nvPr>
            <p:ph type="title"/>
          </p:nvPr>
        </p:nvSpPr>
        <p:spPr>
          <a:xfrm>
            <a:off x="328725" y="1113525"/>
            <a:ext cx="6972620" cy="572700"/>
          </a:xfrm>
          <a:prstGeom prst="rect">
            <a:avLst/>
          </a:prstGeom>
        </p:spPr>
        <p:txBody>
          <a:bodyPr spcFirstLastPara="1" wrap="square" lIns="91425" tIns="91425" rIns="91425" bIns="91425" anchor="t" anchorCtr="0">
            <a:noAutofit/>
          </a:bodyPr>
          <a:lstStyle/>
          <a:p>
            <a:r>
              <a:rPr lang="en" sz="2500" b="1" dirty="0">
                <a:solidFill>
                  <a:srgbClr val="CC0000"/>
                </a:solidFill>
                <a:latin typeface="Calibri" panose="020F0502020204030204" pitchFamily="34" charset="0"/>
                <a:cs typeface="Calibri" panose="020F0502020204030204" pitchFamily="34" charset="0"/>
              </a:rPr>
              <a:t>Learning Journey Hazard and Risk Assessment</a:t>
            </a:r>
            <a:endParaRPr sz="2500" b="1" dirty="0">
              <a:solidFill>
                <a:srgbClr val="CC0000"/>
              </a:solidFill>
              <a:latin typeface="Calibri" panose="020F0502020204030204" pitchFamily="34" charset="0"/>
              <a:cs typeface="Calibri" panose="020F0502020204030204" pitchFamily="34" charset="0"/>
            </a:endParaRPr>
          </a:p>
        </p:txBody>
      </p:sp>
      <p:pic>
        <p:nvPicPr>
          <p:cNvPr id="700" name="Google Shape;700;p127"/>
          <p:cNvPicPr preferRelativeResize="0"/>
          <p:nvPr/>
        </p:nvPicPr>
        <p:blipFill>
          <a:blip r:embed="rId4">
            <a:alphaModFix/>
          </a:blip>
          <a:stretch>
            <a:fillRect/>
          </a:stretch>
        </p:blipFill>
        <p:spPr>
          <a:xfrm>
            <a:off x="7161797" y="1051225"/>
            <a:ext cx="1678550" cy="635000"/>
          </a:xfrm>
          <a:prstGeom prst="rect">
            <a:avLst/>
          </a:prstGeom>
          <a:noFill/>
          <a:ln>
            <a:noFill/>
          </a:ln>
        </p:spPr>
      </p:pic>
      <p:sp>
        <p:nvSpPr>
          <p:cNvPr id="2" name="Google Shape;633;p122">
            <a:extLst>
              <a:ext uri="{FF2B5EF4-FFF2-40B4-BE49-F238E27FC236}">
                <a16:creationId xmlns:a16="http://schemas.microsoft.com/office/drawing/2014/main" id="{B81A1D2D-4F0D-E552-ECF1-80253F84DC3A}"/>
              </a:ext>
            </a:extLst>
          </p:cNvPr>
          <p:cNvSpPr txBox="1">
            <a:spLocks/>
          </p:cNvSpPr>
          <p:nvPr/>
        </p:nvSpPr>
        <p:spPr>
          <a:xfrm>
            <a:off x="328725" y="1686225"/>
            <a:ext cx="4059578" cy="5727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fontAlgn="auto">
              <a:buClr>
                <a:srgbClr val="000000"/>
              </a:buClr>
              <a:buSzPts val="1100"/>
            </a:pPr>
            <a:r>
              <a:rPr lang="en-US" sz="2500" kern="0" dirty="0">
                <a:solidFill>
                  <a:srgbClr val="000000"/>
                </a:solidFill>
                <a:latin typeface="Calibri" panose="020F0502020204030204" pitchFamily="34" charset="0"/>
                <a:cs typeface="Calibri" panose="020F0502020204030204" pitchFamily="34" charset="0"/>
              </a:rPr>
              <a:t>Part I: Hazard Assessment</a:t>
            </a:r>
          </a:p>
        </p:txBody>
      </p:sp>
      <p:sp>
        <p:nvSpPr>
          <p:cNvPr id="4" name="Abgerundetes Rechteck 13">
            <a:extLst>
              <a:ext uri="{FF2B5EF4-FFF2-40B4-BE49-F238E27FC236}">
                <a16:creationId xmlns:a16="http://schemas.microsoft.com/office/drawing/2014/main" id="{F1FACD76-8F56-AD0B-261E-7D5BE470227C}"/>
              </a:ext>
            </a:extLst>
          </p:cNvPr>
          <p:cNvSpPr/>
          <p:nvPr/>
        </p:nvSpPr>
        <p:spPr>
          <a:xfrm>
            <a:off x="328725" y="2485264"/>
            <a:ext cx="2549154" cy="2372778"/>
          </a:xfrm>
          <a:prstGeom prst="roundRect">
            <a:avLst/>
          </a:prstGeom>
          <a:solidFill>
            <a:schemeClr val="bg1">
              <a:lumMod val="85000"/>
            </a:schemeClr>
          </a:solidFill>
        </p:spPr>
        <p:txBody>
          <a:bodyPr wrap="square" rtlCol="0">
            <a:spAutoFit/>
          </a:bodyPr>
          <a:lstStyle/>
          <a:p>
            <a:pPr algn="ctr" fontAlgn="auto">
              <a:lnSpc>
                <a:spcPct val="107000"/>
              </a:lnSpc>
              <a:spcBef>
                <a:spcPts val="0"/>
              </a:spcBef>
              <a:spcAft>
                <a:spcPts val="0"/>
              </a:spcAft>
              <a:buClr>
                <a:srgbClr val="000000"/>
              </a:buClr>
            </a:pPr>
            <a:r>
              <a:rPr lang="en-GB" sz="2000" b="1" kern="0" dirty="0">
                <a:solidFill>
                  <a:srgbClr val="595959"/>
                </a:solidFill>
                <a:latin typeface="Calibri"/>
                <a:cs typeface="Calibri"/>
                <a:sym typeface="Arial"/>
              </a:rPr>
              <a:t>Objective</a:t>
            </a:r>
            <a:endParaRPr lang="de-CH" sz="2000" b="1" kern="0" dirty="0">
              <a:solidFill>
                <a:srgbClr val="595959"/>
              </a:solidFill>
              <a:latin typeface="Calibri"/>
              <a:cs typeface="Calibri"/>
              <a:sym typeface="Arial"/>
            </a:endParaRPr>
          </a:p>
          <a:p>
            <a:pPr fontAlgn="auto">
              <a:lnSpc>
                <a:spcPct val="107000"/>
              </a:lnSpc>
              <a:spcBef>
                <a:spcPts val="1200"/>
              </a:spcBef>
              <a:spcAft>
                <a:spcPts val="0"/>
              </a:spcAft>
              <a:buClr>
                <a:srgbClr val="000000"/>
              </a:buClr>
            </a:pPr>
            <a:r>
              <a:rPr lang="en-GB" sz="1600" kern="0" dirty="0">
                <a:solidFill>
                  <a:srgbClr val="595959"/>
                </a:solidFill>
                <a:latin typeface="Calibri"/>
                <a:cs typeface="Calibri"/>
                <a:sym typeface="Arial"/>
              </a:rPr>
              <a:t>Enhance the capacity of practitioners on how to independently conduct a hazard assessment, including how to retrieve airborne data.</a:t>
            </a:r>
            <a:endParaRPr lang="en-US" sz="1600" kern="0" dirty="0">
              <a:solidFill>
                <a:srgbClr val="595959"/>
              </a:solidFill>
              <a:latin typeface="Calibri"/>
              <a:cs typeface="Calibri"/>
              <a:sym typeface="Arial"/>
            </a:endParaRPr>
          </a:p>
        </p:txBody>
      </p:sp>
      <p:sp>
        <p:nvSpPr>
          <p:cNvPr id="5" name="Abgerundetes Rechteck 12">
            <a:extLst>
              <a:ext uri="{FF2B5EF4-FFF2-40B4-BE49-F238E27FC236}">
                <a16:creationId xmlns:a16="http://schemas.microsoft.com/office/drawing/2014/main" id="{2CF38EFE-230C-B60F-D5B8-D159B0249B09}"/>
              </a:ext>
            </a:extLst>
          </p:cNvPr>
          <p:cNvSpPr/>
          <p:nvPr/>
        </p:nvSpPr>
        <p:spPr>
          <a:xfrm>
            <a:off x="4789693" y="2485264"/>
            <a:ext cx="2227634" cy="450336"/>
          </a:xfrm>
          <a:prstGeom prst="roundRect">
            <a:avLst/>
          </a:prstGeom>
          <a:solidFill>
            <a:schemeClr val="bg1">
              <a:lumMod val="85000"/>
            </a:schemeClr>
          </a:solidFill>
        </p:spPr>
        <p:txBody>
          <a:bodyPr wrap="square" rtlCol="0">
            <a:spAutoFit/>
          </a:bodyPr>
          <a:lstStyle/>
          <a:p>
            <a:pPr algn="ctr" fontAlgn="auto">
              <a:lnSpc>
                <a:spcPct val="107000"/>
              </a:lnSpc>
              <a:spcBef>
                <a:spcPts val="0"/>
              </a:spcBef>
              <a:spcAft>
                <a:spcPts val="0"/>
              </a:spcAft>
              <a:buClr>
                <a:srgbClr val="000000"/>
              </a:buClr>
            </a:pPr>
            <a:r>
              <a:rPr lang="en-GB" sz="2000" b="1" kern="0" dirty="0">
                <a:solidFill>
                  <a:srgbClr val="595959"/>
                </a:solidFill>
                <a:latin typeface="Calibri"/>
                <a:cs typeface="Calibri"/>
                <a:sym typeface="Arial"/>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a:solidFill>
                  <a:srgbClr val="808080"/>
                </a:solidFill>
                <a:latin typeface="+mj-lt"/>
                <a:ea typeface="+mj-ea"/>
                <a:cs typeface="+mj-cs"/>
              </a:rPr>
              <a:t>Agriculture</a:t>
            </a:r>
            <a:endParaRPr lang="de-CH" sz="2400" b="1" dirty="0">
              <a:solidFill>
                <a:srgbClr val="808080"/>
              </a:solidFill>
              <a:latin typeface="+mj-lt"/>
              <a:ea typeface="+mj-ea"/>
              <a:cs typeface="+mj-cs"/>
            </a:endParaRPr>
          </a:p>
        </p:txBody>
      </p:sp>
      <p:pic>
        <p:nvPicPr>
          <p:cNvPr id="17" name="Picture 16">
            <a:extLst>
              <a:ext uri="{FF2B5EF4-FFF2-40B4-BE49-F238E27FC236}">
                <a16:creationId xmlns:a16="http://schemas.microsoft.com/office/drawing/2014/main" id="{04581ECB-56E5-721B-B1A3-B06EC88D684E}"/>
              </a:ext>
            </a:extLst>
          </p:cNvPr>
          <p:cNvPicPr>
            <a:picLocks noChangeAspect="1"/>
          </p:cNvPicPr>
          <p:nvPr/>
        </p:nvPicPr>
        <p:blipFill>
          <a:blip r:embed="rId3"/>
          <a:stretch>
            <a:fillRect/>
          </a:stretch>
        </p:blipFill>
        <p:spPr>
          <a:xfrm>
            <a:off x="758505" y="1645165"/>
            <a:ext cx="7614891" cy="4633973"/>
          </a:xfrm>
          <a:prstGeom prst="rect">
            <a:avLst/>
          </a:prstGeom>
        </p:spPr>
      </p:pic>
      <p:sp>
        <p:nvSpPr>
          <p:cNvPr id="18" name="Textfeld 31">
            <a:extLst>
              <a:ext uri="{FF2B5EF4-FFF2-40B4-BE49-F238E27FC236}">
                <a16:creationId xmlns:a16="http://schemas.microsoft.com/office/drawing/2014/main" id="{A8B681D6-5E66-4E19-3CBE-34F63ABC5529}"/>
              </a:ext>
            </a:extLst>
          </p:cNvPr>
          <p:cNvSpPr txBox="1"/>
          <p:nvPr/>
        </p:nvSpPr>
        <p:spPr>
          <a:xfrm>
            <a:off x="770604" y="941161"/>
            <a:ext cx="7340563" cy="844096"/>
          </a:xfrm>
          <a:prstGeom prst="rect">
            <a:avLst/>
          </a:prstGeom>
          <a:noFill/>
        </p:spPr>
        <p:txBody>
          <a:bodyPr vert="horz" wrap="square" lIns="0" tIns="0" rIns="0" bIns="0" rtlCol="0">
            <a:noAutofit/>
          </a:bodyPr>
          <a:lstStyle/>
          <a:p>
            <a:pPr>
              <a:buClr>
                <a:schemeClr val="bg2"/>
              </a:buClr>
            </a:pPr>
            <a:r>
              <a:rPr lang="de-CH" sz="2400" dirty="0">
                <a:solidFill>
                  <a:schemeClr val="tx1"/>
                </a:solidFill>
                <a:latin typeface="+mn-lt"/>
              </a:rPr>
              <a:t>With multispectral data, understanding the state of plants and act upon the conclusions.</a:t>
            </a:r>
          </a:p>
        </p:txBody>
      </p:sp>
      <p:pic>
        <p:nvPicPr>
          <p:cNvPr id="3" name="Google Shape;700;p127">
            <a:extLst>
              <a:ext uri="{FF2B5EF4-FFF2-40B4-BE49-F238E27FC236}">
                <a16:creationId xmlns:a16="http://schemas.microsoft.com/office/drawing/2014/main" id="{B8E8FF44-C681-6EB9-2CB3-8D1E83795C1D}"/>
              </a:ext>
            </a:extLst>
          </p:cNvPr>
          <p:cNvPicPr preferRelativeResize="0"/>
          <p:nvPr/>
        </p:nvPicPr>
        <p:blipFill>
          <a:blip r:embed="rId4">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3106945395"/>
      </p:ext>
    </p:extLst>
  </p:cSld>
  <p:clrMapOvr>
    <a:masterClrMapping/>
  </p:clrMapOvr>
  <p:transition spd="med">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 sky&#10;&#10;Description generated with high confidence">
            <a:extLst>
              <a:ext uri="{FF2B5EF4-FFF2-40B4-BE49-F238E27FC236}">
                <a16:creationId xmlns:a16="http://schemas.microsoft.com/office/drawing/2014/main" id="{C18983B6-A9D8-3B13-0A30-A9CE45439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032360">
            <a:off x="-343250" y="2512901"/>
            <a:ext cx="4002023" cy="3171528"/>
          </a:xfrm>
          <a:prstGeom prst="rect">
            <a:avLst/>
          </a:prstGeom>
        </p:spPr>
      </p:pic>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a:solidFill>
                  <a:srgbClr val="808080"/>
                </a:solidFill>
                <a:latin typeface="+mj-lt"/>
                <a:ea typeface="+mj-ea"/>
                <a:cs typeface="+mj-cs"/>
              </a:rPr>
              <a:t>Solar, Heat </a:t>
            </a:r>
            <a:r>
              <a:rPr lang="fr-FR" sz="2400" b="1" dirty="0" err="1">
                <a:solidFill>
                  <a:srgbClr val="808080"/>
                </a:solidFill>
                <a:latin typeface="+mj-lt"/>
                <a:ea typeface="+mj-ea"/>
                <a:cs typeface="+mj-cs"/>
              </a:rPr>
              <a:t>loss</a:t>
            </a:r>
            <a:r>
              <a:rPr lang="fr-FR" sz="2400" b="1" dirty="0">
                <a:solidFill>
                  <a:srgbClr val="808080"/>
                </a:solidFill>
                <a:latin typeface="+mj-lt"/>
                <a:ea typeface="+mj-ea"/>
                <a:cs typeface="+mj-cs"/>
              </a:rPr>
              <a:t>, </a:t>
            </a:r>
            <a:r>
              <a:rPr lang="fr-FR" sz="2400" b="1" dirty="0" err="1">
                <a:solidFill>
                  <a:srgbClr val="808080"/>
                </a:solidFill>
                <a:latin typeface="+mj-lt"/>
                <a:ea typeface="+mj-ea"/>
                <a:cs typeface="+mj-cs"/>
              </a:rPr>
              <a:t>Search</a:t>
            </a:r>
            <a:r>
              <a:rPr lang="fr-FR" sz="2400" b="1" dirty="0">
                <a:solidFill>
                  <a:srgbClr val="808080"/>
                </a:solidFill>
                <a:latin typeface="+mj-lt"/>
                <a:ea typeface="+mj-ea"/>
                <a:cs typeface="+mj-cs"/>
              </a:rPr>
              <a:t> &amp; Rescue</a:t>
            </a:r>
            <a:endParaRPr lang="de-CH" sz="2400" b="1" dirty="0">
              <a:solidFill>
                <a:srgbClr val="808080"/>
              </a:solidFill>
              <a:latin typeface="+mj-lt"/>
              <a:ea typeface="+mj-ea"/>
              <a:cs typeface="+mj-cs"/>
            </a:endParaRPr>
          </a:p>
        </p:txBody>
      </p:sp>
      <p:sp>
        <p:nvSpPr>
          <p:cNvPr id="7" name="Textfeld 31">
            <a:extLst>
              <a:ext uri="{FF2B5EF4-FFF2-40B4-BE49-F238E27FC236}">
                <a16:creationId xmlns:a16="http://schemas.microsoft.com/office/drawing/2014/main" id="{663DC742-732C-FC06-7777-AC77BBEA590B}"/>
              </a:ext>
            </a:extLst>
          </p:cNvPr>
          <p:cNvSpPr txBox="1"/>
          <p:nvPr/>
        </p:nvSpPr>
        <p:spPr>
          <a:xfrm>
            <a:off x="901718" y="1158876"/>
            <a:ext cx="7340563" cy="524781"/>
          </a:xfrm>
          <a:prstGeom prst="rect">
            <a:avLst/>
          </a:prstGeom>
          <a:noFill/>
        </p:spPr>
        <p:txBody>
          <a:bodyPr vert="horz" wrap="square" lIns="0" tIns="0" rIns="0" bIns="0" rtlCol="0">
            <a:noAutofit/>
          </a:bodyPr>
          <a:lstStyle/>
          <a:p>
            <a:pPr>
              <a:buClr>
                <a:schemeClr val="bg2"/>
              </a:buClr>
            </a:pPr>
            <a:r>
              <a:rPr lang="de-CH" sz="2400" dirty="0">
                <a:solidFill>
                  <a:schemeClr val="tx1"/>
                </a:solidFill>
                <a:latin typeface="+mn-lt"/>
              </a:rPr>
              <a:t>With thermal data, finding hot spots.</a:t>
            </a:r>
          </a:p>
        </p:txBody>
      </p:sp>
      <p:pic>
        <p:nvPicPr>
          <p:cNvPr id="1026" name="Picture 2" descr="Using Infrared Thermography to Evaluate Solar Panel Integrity - Western  Infrared">
            <a:extLst>
              <a:ext uri="{FF2B5EF4-FFF2-40B4-BE49-F238E27FC236}">
                <a16:creationId xmlns:a16="http://schemas.microsoft.com/office/drawing/2014/main" id="{335DDB5E-86BC-437F-CAA2-0125FBE401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463" y="2773150"/>
            <a:ext cx="2789071" cy="1982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AB1872E-4C46-7EE2-7147-71318188935C}"/>
              </a:ext>
            </a:extLst>
          </p:cNvPr>
          <p:cNvPicPr>
            <a:picLocks noChangeAspect="1"/>
          </p:cNvPicPr>
          <p:nvPr/>
        </p:nvPicPr>
        <p:blipFill>
          <a:blip r:embed="rId4"/>
          <a:stretch>
            <a:fillRect/>
          </a:stretch>
        </p:blipFill>
        <p:spPr>
          <a:xfrm>
            <a:off x="6125029" y="2694792"/>
            <a:ext cx="2525706" cy="2104755"/>
          </a:xfrm>
          <a:prstGeom prst="rect">
            <a:avLst/>
          </a:prstGeom>
        </p:spPr>
      </p:pic>
      <p:pic>
        <p:nvPicPr>
          <p:cNvPr id="3" name="Google Shape;700;p127">
            <a:extLst>
              <a:ext uri="{FF2B5EF4-FFF2-40B4-BE49-F238E27FC236}">
                <a16:creationId xmlns:a16="http://schemas.microsoft.com/office/drawing/2014/main" id="{D8BCE22C-A6E5-FF40-5708-89D05DFC686F}"/>
              </a:ext>
            </a:extLst>
          </p:cNvPr>
          <p:cNvPicPr preferRelativeResize="0"/>
          <p:nvPr/>
        </p:nvPicPr>
        <p:blipFill>
          <a:blip r:embed="rId5">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1968818223"/>
      </p:ext>
    </p:extLst>
  </p:cSld>
  <p:clrMapOvr>
    <a:masterClrMapping/>
  </p:clrMapOvr>
  <p:transition spd="med">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428026-A031-F2A2-D1BE-00D7AF60D1AE}"/>
              </a:ext>
            </a:extLst>
          </p:cNvPr>
          <p:cNvPicPr>
            <a:picLocks noChangeAspect="1"/>
          </p:cNvPicPr>
          <p:nvPr/>
        </p:nvPicPr>
        <p:blipFill>
          <a:blip r:embed="rId2"/>
          <a:stretch>
            <a:fillRect/>
          </a:stretch>
        </p:blipFill>
        <p:spPr>
          <a:xfrm>
            <a:off x="5400246" y="2005140"/>
            <a:ext cx="2973150" cy="2372056"/>
          </a:xfrm>
          <a:prstGeom prst="rect">
            <a:avLst/>
          </a:prstGeom>
        </p:spPr>
      </p:pic>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a:solidFill>
                  <a:srgbClr val="808080"/>
                </a:solidFill>
                <a:latin typeface="+mj-lt"/>
                <a:ea typeface="+mj-ea"/>
                <a:cs typeface="+mj-cs"/>
              </a:rPr>
              <a:t>Infrastructure monitoring</a:t>
            </a:r>
            <a:endParaRPr lang="de-CH" sz="2400" b="1" dirty="0">
              <a:solidFill>
                <a:srgbClr val="808080"/>
              </a:solidFill>
              <a:latin typeface="+mj-lt"/>
              <a:ea typeface="+mj-ea"/>
              <a:cs typeface="+mj-cs"/>
            </a:endParaRPr>
          </a:p>
        </p:txBody>
      </p:sp>
      <p:sp>
        <p:nvSpPr>
          <p:cNvPr id="7" name="Textfeld 31">
            <a:extLst>
              <a:ext uri="{FF2B5EF4-FFF2-40B4-BE49-F238E27FC236}">
                <a16:creationId xmlns:a16="http://schemas.microsoft.com/office/drawing/2014/main" id="{663DC742-732C-FC06-7777-AC77BBEA590B}"/>
              </a:ext>
            </a:extLst>
          </p:cNvPr>
          <p:cNvSpPr txBox="1"/>
          <p:nvPr/>
        </p:nvSpPr>
        <p:spPr>
          <a:xfrm>
            <a:off x="726200" y="1065271"/>
            <a:ext cx="8229600" cy="524781"/>
          </a:xfrm>
          <a:prstGeom prst="rect">
            <a:avLst/>
          </a:prstGeom>
          <a:noFill/>
        </p:spPr>
        <p:txBody>
          <a:bodyPr vert="horz" wrap="square" lIns="0" tIns="0" rIns="0" bIns="0" rtlCol="0">
            <a:noAutofit/>
          </a:bodyPr>
          <a:lstStyle/>
          <a:p>
            <a:pPr>
              <a:buClr>
                <a:schemeClr val="bg2"/>
              </a:buClr>
            </a:pPr>
            <a:r>
              <a:rPr lang="de-CH" sz="2400" dirty="0">
                <a:solidFill>
                  <a:schemeClr val="tx1"/>
                </a:solidFill>
                <a:latin typeface="+mn-lt"/>
              </a:rPr>
              <a:t>With drone data (images &amp; video), doing maintenance analysis</a:t>
            </a:r>
          </a:p>
        </p:txBody>
      </p:sp>
      <p:pic>
        <p:nvPicPr>
          <p:cNvPr id="4" name="Picture 3">
            <a:extLst>
              <a:ext uri="{FF2B5EF4-FFF2-40B4-BE49-F238E27FC236}">
                <a16:creationId xmlns:a16="http://schemas.microsoft.com/office/drawing/2014/main" id="{282C8510-8902-CC76-090E-31342DBC9524}"/>
              </a:ext>
            </a:extLst>
          </p:cNvPr>
          <p:cNvPicPr>
            <a:picLocks noChangeAspect="1"/>
          </p:cNvPicPr>
          <p:nvPr/>
        </p:nvPicPr>
        <p:blipFill rotWithShape="1">
          <a:blip r:embed="rId3"/>
          <a:srcRect r="19703"/>
          <a:stretch/>
        </p:blipFill>
        <p:spPr>
          <a:xfrm>
            <a:off x="726200" y="2005140"/>
            <a:ext cx="2654304" cy="2372056"/>
          </a:xfrm>
          <a:prstGeom prst="rect">
            <a:avLst/>
          </a:prstGeom>
        </p:spPr>
      </p:pic>
      <p:pic>
        <p:nvPicPr>
          <p:cNvPr id="2050" name="Picture 2" descr="Using drones to inspect bridges | Crossroads">
            <a:extLst>
              <a:ext uri="{FF2B5EF4-FFF2-40B4-BE49-F238E27FC236}">
                <a16:creationId xmlns:a16="http://schemas.microsoft.com/office/drawing/2014/main" id="{70650D70-4EF3-0FCB-A61D-91EEE5258E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90"/>
          <a:stretch/>
        </p:blipFill>
        <p:spPr bwMode="auto">
          <a:xfrm>
            <a:off x="3134646" y="3760214"/>
            <a:ext cx="2966078" cy="2372056"/>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700;p127">
            <a:extLst>
              <a:ext uri="{FF2B5EF4-FFF2-40B4-BE49-F238E27FC236}">
                <a16:creationId xmlns:a16="http://schemas.microsoft.com/office/drawing/2014/main" id="{51C4D704-BB5B-B132-A264-7A39C364FF18}"/>
              </a:ext>
            </a:extLst>
          </p:cNvPr>
          <p:cNvPicPr preferRelativeResize="0"/>
          <p:nvPr/>
        </p:nvPicPr>
        <p:blipFill>
          <a:blip r:embed="rId5">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34930378"/>
      </p:ext>
    </p:extLst>
  </p:cSld>
  <p:clrMapOvr>
    <a:masterClrMapping/>
  </p:clrMapOvr>
  <p:transition spd="med">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err="1">
                <a:solidFill>
                  <a:srgbClr val="808080"/>
                </a:solidFill>
                <a:latin typeface="+mj-lt"/>
                <a:ea typeface="+mj-ea"/>
                <a:cs typeface="+mj-cs"/>
              </a:rPr>
              <a:t>Wildlife</a:t>
            </a:r>
            <a:r>
              <a:rPr lang="fr-FR" sz="2400" b="1" dirty="0">
                <a:solidFill>
                  <a:srgbClr val="808080"/>
                </a:solidFill>
                <a:latin typeface="+mj-lt"/>
                <a:ea typeface="+mj-ea"/>
                <a:cs typeface="+mj-cs"/>
              </a:rPr>
              <a:t>, Land cover, surface changes </a:t>
            </a:r>
            <a:endParaRPr lang="de-CH" sz="2400" b="1" dirty="0">
              <a:solidFill>
                <a:srgbClr val="808080"/>
              </a:solidFill>
              <a:latin typeface="+mj-lt"/>
              <a:ea typeface="+mj-ea"/>
              <a:cs typeface="+mj-cs"/>
            </a:endParaRPr>
          </a:p>
        </p:txBody>
      </p:sp>
      <p:pic>
        <p:nvPicPr>
          <p:cNvPr id="3074" name="Picture 2">
            <a:extLst>
              <a:ext uri="{FF2B5EF4-FFF2-40B4-BE49-F238E27FC236}">
                <a16:creationId xmlns:a16="http://schemas.microsoft.com/office/drawing/2014/main" id="{6C126B29-01E7-13E2-CD76-1ABA807377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765" y="1358644"/>
            <a:ext cx="3982664" cy="21392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A65B7A-BD7A-1305-DE76-1F7E54CE37BA}"/>
              </a:ext>
            </a:extLst>
          </p:cNvPr>
          <p:cNvPicPr>
            <a:picLocks noChangeAspect="1"/>
          </p:cNvPicPr>
          <p:nvPr/>
        </p:nvPicPr>
        <p:blipFill>
          <a:blip r:embed="rId3"/>
          <a:stretch>
            <a:fillRect/>
          </a:stretch>
        </p:blipFill>
        <p:spPr>
          <a:xfrm>
            <a:off x="2444411" y="3680515"/>
            <a:ext cx="4255178" cy="2370385"/>
          </a:xfrm>
          <a:prstGeom prst="rect">
            <a:avLst/>
          </a:prstGeom>
        </p:spPr>
      </p:pic>
      <p:pic>
        <p:nvPicPr>
          <p:cNvPr id="7" name="Picture 6">
            <a:extLst>
              <a:ext uri="{FF2B5EF4-FFF2-40B4-BE49-F238E27FC236}">
                <a16:creationId xmlns:a16="http://schemas.microsoft.com/office/drawing/2014/main" id="{10C10876-DF6D-33F9-8DE0-84F59F06F0DB}"/>
              </a:ext>
            </a:extLst>
          </p:cNvPr>
          <p:cNvPicPr>
            <a:picLocks noChangeAspect="1"/>
          </p:cNvPicPr>
          <p:nvPr/>
        </p:nvPicPr>
        <p:blipFill>
          <a:blip r:embed="rId4"/>
          <a:stretch>
            <a:fillRect/>
          </a:stretch>
        </p:blipFill>
        <p:spPr>
          <a:xfrm>
            <a:off x="4572000" y="1436855"/>
            <a:ext cx="3982664" cy="2080292"/>
          </a:xfrm>
          <a:prstGeom prst="rect">
            <a:avLst/>
          </a:prstGeom>
        </p:spPr>
      </p:pic>
      <p:pic>
        <p:nvPicPr>
          <p:cNvPr id="3" name="Google Shape;700;p127">
            <a:extLst>
              <a:ext uri="{FF2B5EF4-FFF2-40B4-BE49-F238E27FC236}">
                <a16:creationId xmlns:a16="http://schemas.microsoft.com/office/drawing/2014/main" id="{3D761C9D-004C-847B-3079-22B6BC0755F3}"/>
              </a:ext>
            </a:extLst>
          </p:cNvPr>
          <p:cNvPicPr preferRelativeResize="0"/>
          <p:nvPr/>
        </p:nvPicPr>
        <p:blipFill>
          <a:blip r:embed="rId5">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660174950"/>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AgEagle Aerial Systems Inc. eBee X Drone - C2 Certified | Geo-matching.com">
            <a:extLst>
              <a:ext uri="{FF2B5EF4-FFF2-40B4-BE49-F238E27FC236}">
                <a16:creationId xmlns:a16="http://schemas.microsoft.com/office/drawing/2014/main" id="{D9D1733A-0C24-05FA-4A7D-2FFA7DC007C5}"/>
              </a:ext>
            </a:extLst>
          </p:cNvPr>
          <p:cNvPicPr>
            <a:picLocks noChangeAspect="1" noChangeArrowheads="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168150" y="900122"/>
            <a:ext cx="5974332" cy="5587204"/>
          </a:xfrm>
          <a:prstGeom prst="rect">
            <a:avLst/>
          </a:prstGeom>
          <a:noFill/>
          <a:extLst>
            <a:ext uri="{909E8E84-426E-40DD-AFC4-6F175D3DCCD1}">
              <a14:hiddenFill xmlns:a14="http://schemas.microsoft.com/office/drawing/2010/main">
                <a:solidFill>
                  <a:srgbClr val="FFFFFF"/>
                </a:solidFill>
              </a14:hiddenFill>
            </a:ext>
          </a:extLst>
        </p:spPr>
      </p:pic>
      <p:pic>
        <p:nvPicPr>
          <p:cNvPr id="20" name="Google Shape;700;p127">
            <a:extLst>
              <a:ext uri="{FF2B5EF4-FFF2-40B4-BE49-F238E27FC236}">
                <a16:creationId xmlns:a16="http://schemas.microsoft.com/office/drawing/2014/main" id="{ACA3BD97-6A79-E6DF-E934-677BDCBBCA4B}"/>
              </a:ext>
            </a:extLst>
          </p:cNvPr>
          <p:cNvPicPr preferRelativeResize="0"/>
          <p:nvPr/>
        </p:nvPicPr>
        <p:blipFill>
          <a:blip r:embed="rId4">
            <a:alphaModFix/>
          </a:blip>
          <a:stretch>
            <a:fillRect/>
          </a:stretch>
        </p:blipFill>
        <p:spPr>
          <a:xfrm>
            <a:off x="7454031" y="14276"/>
            <a:ext cx="1678551" cy="635000"/>
          </a:xfrm>
          <a:prstGeom prst="rect">
            <a:avLst/>
          </a:prstGeom>
          <a:noFill/>
          <a:ln>
            <a:noFill/>
          </a:ln>
        </p:spPr>
      </p:pic>
      <p:pic>
        <p:nvPicPr>
          <p:cNvPr id="1028" name="Picture 4" descr="AgEagle Aerial Systems Inc. eBee X Drone - C2 Certified | Geo-matching.com">
            <a:extLst>
              <a:ext uri="{FF2B5EF4-FFF2-40B4-BE49-F238E27FC236}">
                <a16:creationId xmlns:a16="http://schemas.microsoft.com/office/drawing/2014/main" id="{8645CF53-9B06-0FF3-F1A8-53D96D42E136}"/>
              </a:ext>
            </a:extLst>
          </p:cNvPr>
          <p:cNvPicPr>
            <a:picLocks noChangeAspect="1" noChangeArrowheads="1"/>
          </p:cNvPicPr>
          <p:nvPr/>
        </p:nvPicPr>
        <p:blipFill>
          <a:blip r:embed="rId3">
            <a:alphaModFix amt="90000"/>
            <a:extLst>
              <a:ext uri="{28A0092B-C50C-407E-A947-70E740481C1C}">
                <a14:useLocalDpi xmlns:a14="http://schemas.microsoft.com/office/drawing/2010/main" val="0"/>
              </a:ext>
            </a:extLst>
          </a:blip>
          <a:srcRect/>
          <a:stretch>
            <a:fillRect/>
          </a:stretch>
        </p:blipFill>
        <p:spPr bwMode="auto">
          <a:xfrm>
            <a:off x="2815357" y="900122"/>
            <a:ext cx="5974332" cy="558720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699;p127">
            <a:extLst>
              <a:ext uri="{FF2B5EF4-FFF2-40B4-BE49-F238E27FC236}">
                <a16:creationId xmlns:a16="http://schemas.microsoft.com/office/drawing/2014/main" id="{7FDD35EE-8911-D045-76CD-0FA63EEE0C5C}"/>
              </a:ext>
            </a:extLst>
          </p:cNvPr>
          <p:cNvSpPr txBox="1">
            <a:spLocks/>
          </p:cNvSpPr>
          <p:nvPr/>
        </p:nvSpPr>
        <p:spPr>
          <a:xfrm>
            <a:off x="168150" y="84324"/>
            <a:ext cx="6972620" cy="572700"/>
          </a:xfrm>
          <a:prstGeom prst="rect">
            <a:avLst/>
          </a:prstGeom>
        </p:spPr>
        <p:txBody>
          <a:bodyPr spcFirstLastPara="1" vert="horz" wrap="square" lIns="91425" tIns="91425" rIns="91425" bIns="91425" numCol="1" anchor="t" anchorCtr="0" compatLnSpc="1">
            <a:prstTxWarp prst="textNoShape">
              <a:avLst/>
            </a:prstTxWarp>
            <a:noAutofit/>
          </a:bodyPr>
          <a:lstStyle>
            <a:lvl1pPr algn="l" rtl="0" eaLnBrk="0" fontAlgn="base" hangingPunct="0">
              <a:spcBef>
                <a:spcPct val="0"/>
              </a:spcBef>
              <a:spcAft>
                <a:spcPct val="0"/>
              </a:spcAft>
              <a:defRPr sz="2800" b="1">
                <a:solidFill>
                  <a:srgbClr val="808080"/>
                </a:solidFill>
                <a:latin typeface="Calibri" panose="020F0502020204030204" pitchFamily="34" charset="0"/>
                <a:ea typeface="+mj-ea"/>
                <a:cs typeface="+mj-cs"/>
              </a:defRPr>
            </a:lvl1pPr>
            <a:lvl2pPr algn="l" rtl="0" eaLnBrk="0" fontAlgn="base" hangingPunct="0">
              <a:spcBef>
                <a:spcPct val="0"/>
              </a:spcBef>
              <a:spcAft>
                <a:spcPct val="0"/>
              </a:spcAft>
              <a:defRPr sz="2800">
                <a:solidFill>
                  <a:srgbClr val="808080"/>
                </a:solidFill>
                <a:latin typeface="Verdana" pitchFamily="34" charset="0"/>
              </a:defRPr>
            </a:lvl2pPr>
            <a:lvl3pPr algn="l" rtl="0" eaLnBrk="0" fontAlgn="base" hangingPunct="0">
              <a:spcBef>
                <a:spcPct val="0"/>
              </a:spcBef>
              <a:spcAft>
                <a:spcPct val="0"/>
              </a:spcAft>
              <a:defRPr sz="2800">
                <a:solidFill>
                  <a:srgbClr val="808080"/>
                </a:solidFill>
                <a:latin typeface="Verdana" pitchFamily="34" charset="0"/>
              </a:defRPr>
            </a:lvl3pPr>
            <a:lvl4pPr algn="l" rtl="0" eaLnBrk="0" fontAlgn="base" hangingPunct="0">
              <a:spcBef>
                <a:spcPct val="0"/>
              </a:spcBef>
              <a:spcAft>
                <a:spcPct val="0"/>
              </a:spcAft>
              <a:defRPr sz="2800">
                <a:solidFill>
                  <a:srgbClr val="808080"/>
                </a:solidFill>
                <a:latin typeface="Verdana" pitchFamily="34" charset="0"/>
              </a:defRPr>
            </a:lvl4pPr>
            <a:lvl5pPr algn="l" rtl="0" eaLnBrk="0" fontAlgn="base" hangingPunct="0">
              <a:spcBef>
                <a:spcPct val="0"/>
              </a:spcBef>
              <a:spcAft>
                <a:spcPct val="0"/>
              </a:spcAft>
              <a:defRPr sz="2800">
                <a:solidFill>
                  <a:srgbClr val="808080"/>
                </a:solidFill>
                <a:latin typeface="Verdana" pitchFamily="34" charset="0"/>
              </a:defRPr>
            </a:lvl5pPr>
            <a:lvl6pPr marL="457200" algn="l" rtl="0" fontAlgn="base">
              <a:spcBef>
                <a:spcPct val="0"/>
              </a:spcBef>
              <a:spcAft>
                <a:spcPct val="0"/>
              </a:spcAft>
              <a:defRPr sz="2800">
                <a:solidFill>
                  <a:srgbClr val="808080"/>
                </a:solidFill>
                <a:latin typeface="Verdana" pitchFamily="34" charset="0"/>
              </a:defRPr>
            </a:lvl6pPr>
            <a:lvl7pPr marL="914400" algn="l" rtl="0" fontAlgn="base">
              <a:spcBef>
                <a:spcPct val="0"/>
              </a:spcBef>
              <a:spcAft>
                <a:spcPct val="0"/>
              </a:spcAft>
              <a:defRPr sz="2800">
                <a:solidFill>
                  <a:srgbClr val="808080"/>
                </a:solidFill>
                <a:latin typeface="Verdana" pitchFamily="34" charset="0"/>
              </a:defRPr>
            </a:lvl7pPr>
            <a:lvl8pPr marL="1371600" algn="l" rtl="0" fontAlgn="base">
              <a:spcBef>
                <a:spcPct val="0"/>
              </a:spcBef>
              <a:spcAft>
                <a:spcPct val="0"/>
              </a:spcAft>
              <a:defRPr sz="2800">
                <a:solidFill>
                  <a:srgbClr val="808080"/>
                </a:solidFill>
                <a:latin typeface="Verdana" pitchFamily="34" charset="0"/>
              </a:defRPr>
            </a:lvl8pPr>
            <a:lvl9pPr marL="1828800" algn="l" rtl="0" fontAlgn="base">
              <a:spcBef>
                <a:spcPct val="0"/>
              </a:spcBef>
              <a:spcAft>
                <a:spcPct val="0"/>
              </a:spcAft>
              <a:defRPr sz="2800">
                <a:solidFill>
                  <a:srgbClr val="808080"/>
                </a:solidFill>
                <a:latin typeface="Verdana" pitchFamily="34" charset="0"/>
              </a:defRPr>
            </a:lvl9pPr>
          </a:lstStyle>
          <a:p>
            <a:r>
              <a:rPr lang="en-GB" sz="2500" kern="0" dirty="0">
                <a:solidFill>
                  <a:srgbClr val="CC0000"/>
                </a:solidFill>
                <a:cs typeface="Calibri" panose="020F0502020204030204" pitchFamily="34" charset="0"/>
              </a:rPr>
              <a:t>Learning Journey Hazard and Risk Assessment</a:t>
            </a:r>
          </a:p>
        </p:txBody>
      </p:sp>
      <p:sp>
        <p:nvSpPr>
          <p:cNvPr id="30" name="TextBox 29">
            <a:extLst>
              <a:ext uri="{FF2B5EF4-FFF2-40B4-BE49-F238E27FC236}">
                <a16:creationId xmlns:a16="http://schemas.microsoft.com/office/drawing/2014/main" id="{F3A3D79F-082C-1F49-1532-F444CF47B523}"/>
              </a:ext>
            </a:extLst>
          </p:cNvPr>
          <p:cNvSpPr txBox="1"/>
          <p:nvPr/>
        </p:nvSpPr>
        <p:spPr>
          <a:xfrm>
            <a:off x="311998" y="3310799"/>
            <a:ext cx="5276538" cy="765850"/>
          </a:xfrm>
          <a:prstGeom prst="rect">
            <a:avLst/>
          </a:prstGeom>
          <a:noFill/>
        </p:spPr>
        <p:txBody>
          <a:bodyPr vert="horz" wrap="none" lIns="0" tIns="0" rIns="0" bIns="0" rtlCol="0">
            <a:noAutofit/>
          </a:bodyPr>
          <a:lstStyle/>
          <a:p>
            <a:pPr algn="ctr">
              <a:buClr>
                <a:schemeClr val="bg2"/>
              </a:buClr>
            </a:pPr>
            <a:r>
              <a:rPr lang="en-GB" sz="5400" dirty="0">
                <a:solidFill>
                  <a:schemeClr val="tx1"/>
                </a:solidFill>
                <a:latin typeface="Berlin Sans FB" panose="020E0602020502020306" pitchFamily="34" charset="0"/>
              </a:rPr>
              <a:t>USE OF DRONES</a:t>
            </a:r>
            <a:endParaRPr lang="en-AI" sz="5400"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80701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C63430E-87CF-1461-506D-21B6BA79DA51}"/>
              </a:ext>
            </a:extLst>
          </p:cNvPr>
          <p:cNvSpPr txBox="1">
            <a:spLocks noChangeArrowheads="1"/>
          </p:cNvSpPr>
          <p:nvPr/>
        </p:nvSpPr>
        <p:spPr bwMode="auto">
          <a:xfrm>
            <a:off x="161381" y="152106"/>
            <a:ext cx="8229600" cy="648072"/>
          </a:xfrm>
          <a:prstGeom prst="rect">
            <a:avLst/>
          </a:prstGeom>
          <a:ln>
            <a:miter lim="800000"/>
            <a:headEnd/>
            <a:tailEnd/>
          </a:ln>
        </p:spPr>
        <p:txBody>
          <a:bodyPr vert="horz" wrap="square" lIns="91440" tIns="45720" rIns="91440" bIns="45720" numCol="1" anchor="t" anchorCtr="0" compatLnSpc="1">
            <a:prstTxWarp prst="textNoShape">
              <a:avLst/>
            </a:prstTxWarp>
          </a:bodyPr>
          <a:lstStyle/>
          <a:p>
            <a:r>
              <a:rPr lang="fr-FR" sz="2400" b="1" dirty="0" err="1">
                <a:solidFill>
                  <a:srgbClr val="808080"/>
                </a:solidFill>
                <a:latin typeface="+mj-lt"/>
                <a:ea typeface="+mj-ea"/>
                <a:cs typeface="+mj-cs"/>
              </a:rPr>
              <a:t>Exercise</a:t>
            </a:r>
            <a:r>
              <a:rPr lang="fr-FR" sz="2400" b="1" dirty="0">
                <a:solidFill>
                  <a:srgbClr val="808080"/>
                </a:solidFill>
                <a:latin typeface="+mj-lt"/>
                <a:ea typeface="+mj-ea"/>
                <a:cs typeface="+mj-cs"/>
              </a:rPr>
              <a:t> 1 – Image-Word Puzzle</a:t>
            </a:r>
            <a:endParaRPr lang="de-CH" sz="2400" b="1" dirty="0">
              <a:solidFill>
                <a:srgbClr val="808080"/>
              </a:solidFill>
              <a:latin typeface="+mj-lt"/>
              <a:ea typeface="+mj-ea"/>
              <a:cs typeface="+mj-cs"/>
            </a:endParaRPr>
          </a:p>
        </p:txBody>
      </p:sp>
      <p:sp>
        <p:nvSpPr>
          <p:cNvPr id="3" name="Textfeld 31">
            <a:extLst>
              <a:ext uri="{FF2B5EF4-FFF2-40B4-BE49-F238E27FC236}">
                <a16:creationId xmlns:a16="http://schemas.microsoft.com/office/drawing/2014/main" id="{E8EB367B-8189-8D1C-9DEF-DC412770BDC0}"/>
              </a:ext>
            </a:extLst>
          </p:cNvPr>
          <p:cNvSpPr txBox="1"/>
          <p:nvPr/>
        </p:nvSpPr>
        <p:spPr>
          <a:xfrm>
            <a:off x="2574562" y="1014770"/>
            <a:ext cx="3403237" cy="648072"/>
          </a:xfrm>
          <a:prstGeom prst="rect">
            <a:avLst/>
          </a:prstGeom>
          <a:solidFill>
            <a:schemeClr val="bg1">
              <a:alpha val="75000"/>
            </a:schemeClr>
          </a:solidFill>
        </p:spPr>
        <p:txBody>
          <a:bodyPr vert="horz" wrap="square" lIns="0" tIns="0" rIns="0" bIns="0" rtlCol="0">
            <a:noAutofit/>
          </a:bodyPr>
          <a:lstStyle/>
          <a:p>
            <a:pPr>
              <a:buClr>
                <a:schemeClr val="bg2"/>
              </a:buClr>
            </a:pPr>
            <a:r>
              <a:rPr lang="en-GB" sz="2400" dirty="0"/>
              <a:t>Image-Word Puzzle</a:t>
            </a:r>
          </a:p>
          <a:p>
            <a:pPr>
              <a:buClr>
                <a:schemeClr val="bg2"/>
              </a:buClr>
            </a:pPr>
            <a:r>
              <a:rPr lang="en-GB" sz="2400" dirty="0"/>
              <a:t> </a:t>
            </a:r>
          </a:p>
        </p:txBody>
      </p:sp>
      <p:pic>
        <p:nvPicPr>
          <p:cNvPr id="7" name="Picture 6">
            <a:extLst>
              <a:ext uri="{FF2B5EF4-FFF2-40B4-BE49-F238E27FC236}">
                <a16:creationId xmlns:a16="http://schemas.microsoft.com/office/drawing/2014/main" id="{C39D8B67-8054-2A78-26D0-06C94751DC4C}"/>
              </a:ext>
            </a:extLst>
          </p:cNvPr>
          <p:cNvPicPr>
            <a:picLocks noChangeAspect="1"/>
          </p:cNvPicPr>
          <p:nvPr/>
        </p:nvPicPr>
        <p:blipFill>
          <a:blip r:embed="rId2"/>
          <a:stretch>
            <a:fillRect/>
          </a:stretch>
        </p:blipFill>
        <p:spPr>
          <a:xfrm>
            <a:off x="4722652" y="2484887"/>
            <a:ext cx="2510294" cy="1340373"/>
          </a:xfrm>
          <a:prstGeom prst="rect">
            <a:avLst/>
          </a:prstGeom>
          <a:ln>
            <a:solidFill>
              <a:schemeClr val="tx1"/>
            </a:solidFill>
          </a:ln>
        </p:spPr>
      </p:pic>
      <p:pic>
        <p:nvPicPr>
          <p:cNvPr id="8" name="Picture 7">
            <a:extLst>
              <a:ext uri="{FF2B5EF4-FFF2-40B4-BE49-F238E27FC236}">
                <a16:creationId xmlns:a16="http://schemas.microsoft.com/office/drawing/2014/main" id="{B1697D31-8E89-C549-DBEA-130FEDCA5DC2}"/>
              </a:ext>
            </a:extLst>
          </p:cNvPr>
          <p:cNvPicPr>
            <a:picLocks noChangeAspect="1"/>
          </p:cNvPicPr>
          <p:nvPr/>
        </p:nvPicPr>
        <p:blipFill>
          <a:blip r:embed="rId3"/>
          <a:stretch>
            <a:fillRect/>
          </a:stretch>
        </p:blipFill>
        <p:spPr>
          <a:xfrm>
            <a:off x="1667294" y="2120137"/>
            <a:ext cx="1862212" cy="338775"/>
          </a:xfrm>
          <a:prstGeom prst="rect">
            <a:avLst/>
          </a:prstGeom>
          <a:ln>
            <a:solidFill>
              <a:schemeClr val="tx1"/>
            </a:solidFill>
          </a:ln>
        </p:spPr>
      </p:pic>
      <p:pic>
        <p:nvPicPr>
          <p:cNvPr id="5" name="Picture 4">
            <a:extLst>
              <a:ext uri="{FF2B5EF4-FFF2-40B4-BE49-F238E27FC236}">
                <a16:creationId xmlns:a16="http://schemas.microsoft.com/office/drawing/2014/main" id="{FB12C5D3-F439-E7A1-33AF-32D2AAAE6267}"/>
              </a:ext>
            </a:extLst>
          </p:cNvPr>
          <p:cNvPicPr>
            <a:picLocks noChangeAspect="1"/>
          </p:cNvPicPr>
          <p:nvPr/>
        </p:nvPicPr>
        <p:blipFill>
          <a:blip r:embed="rId4"/>
          <a:stretch>
            <a:fillRect/>
          </a:stretch>
        </p:blipFill>
        <p:spPr>
          <a:xfrm>
            <a:off x="911567" y="1619914"/>
            <a:ext cx="7059010" cy="4410691"/>
          </a:xfrm>
          <a:prstGeom prst="rect">
            <a:avLst/>
          </a:prstGeom>
        </p:spPr>
      </p:pic>
      <p:pic>
        <p:nvPicPr>
          <p:cNvPr id="9" name="Google Shape;700;p127">
            <a:extLst>
              <a:ext uri="{FF2B5EF4-FFF2-40B4-BE49-F238E27FC236}">
                <a16:creationId xmlns:a16="http://schemas.microsoft.com/office/drawing/2014/main" id="{835D4125-DAAC-5D6D-640E-DA19E4A6B9FE}"/>
              </a:ext>
            </a:extLst>
          </p:cNvPr>
          <p:cNvPicPr preferRelativeResize="0"/>
          <p:nvPr/>
        </p:nvPicPr>
        <p:blipFill>
          <a:blip r:embed="rId5">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110617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C63430E-87CF-1461-506D-21B6BA79DA51}"/>
              </a:ext>
            </a:extLst>
          </p:cNvPr>
          <p:cNvSpPr txBox="1">
            <a:spLocks noChangeArrowheads="1"/>
          </p:cNvSpPr>
          <p:nvPr/>
        </p:nvSpPr>
        <p:spPr bwMode="auto">
          <a:xfrm>
            <a:off x="161381" y="152106"/>
            <a:ext cx="8229600" cy="648072"/>
          </a:xfrm>
          <a:prstGeom prst="rect">
            <a:avLst/>
          </a:prstGeom>
          <a:ln>
            <a:miter lim="800000"/>
            <a:headEnd/>
            <a:tailEnd/>
          </a:ln>
        </p:spPr>
        <p:txBody>
          <a:bodyPr vert="horz" wrap="square" lIns="91440" tIns="45720" rIns="91440" bIns="45720" numCol="1" anchor="t" anchorCtr="0" compatLnSpc="1">
            <a:prstTxWarp prst="textNoShape">
              <a:avLst/>
            </a:prstTxWarp>
          </a:bodyPr>
          <a:lstStyle/>
          <a:p>
            <a:r>
              <a:rPr lang="fr-FR" sz="2400" b="1" dirty="0">
                <a:solidFill>
                  <a:srgbClr val="808080"/>
                </a:solidFill>
                <a:latin typeface="+mj-lt"/>
                <a:ea typeface="+mj-ea"/>
                <a:cs typeface="+mj-cs"/>
              </a:rPr>
              <a:t>Content</a:t>
            </a:r>
            <a:endParaRPr lang="de-CH" sz="2400" b="1" dirty="0">
              <a:solidFill>
                <a:srgbClr val="808080"/>
              </a:solidFill>
              <a:latin typeface="+mj-lt"/>
              <a:ea typeface="+mj-ea"/>
              <a:cs typeface="+mj-cs"/>
            </a:endParaRPr>
          </a:p>
        </p:txBody>
      </p:sp>
      <p:sp>
        <p:nvSpPr>
          <p:cNvPr id="3" name="Textfeld 31">
            <a:extLst>
              <a:ext uri="{FF2B5EF4-FFF2-40B4-BE49-F238E27FC236}">
                <a16:creationId xmlns:a16="http://schemas.microsoft.com/office/drawing/2014/main" id="{E8EB367B-8189-8D1C-9DEF-DC412770BDC0}"/>
              </a:ext>
            </a:extLst>
          </p:cNvPr>
          <p:cNvSpPr txBox="1"/>
          <p:nvPr/>
        </p:nvSpPr>
        <p:spPr>
          <a:xfrm>
            <a:off x="589643" y="999530"/>
            <a:ext cx="7801338" cy="3435310"/>
          </a:xfrm>
          <a:prstGeom prst="rect">
            <a:avLst/>
          </a:prstGeom>
          <a:solidFill>
            <a:schemeClr val="bg1">
              <a:alpha val="75000"/>
            </a:schemeClr>
          </a:solidFill>
        </p:spPr>
        <p:txBody>
          <a:bodyPr vert="horz" wrap="square" lIns="0" tIns="0" rIns="0" bIns="0" rtlCol="0">
            <a:noAutofit/>
          </a:bodyPr>
          <a:lstStyle/>
          <a:p>
            <a:pPr marL="342900" indent="-342900">
              <a:lnSpc>
                <a:spcPct val="150000"/>
              </a:lnSpc>
              <a:buClr>
                <a:schemeClr val="bg2"/>
              </a:buClr>
              <a:buFont typeface="Arial" panose="020B0604020202020204" pitchFamily="34" charset="0"/>
              <a:buChar char="•"/>
            </a:pPr>
            <a:r>
              <a:rPr lang="en-GB" sz="2400" dirty="0"/>
              <a:t>Types of drones</a:t>
            </a:r>
          </a:p>
          <a:p>
            <a:pPr marL="342900" indent="-342900">
              <a:lnSpc>
                <a:spcPct val="150000"/>
              </a:lnSpc>
              <a:buClr>
                <a:schemeClr val="bg2"/>
              </a:buClr>
              <a:buFont typeface="Arial" panose="020B0604020202020204" pitchFamily="34" charset="0"/>
              <a:buChar char="•"/>
            </a:pPr>
            <a:r>
              <a:rPr lang="en-GB" sz="2400" dirty="0"/>
              <a:t>Equipment to fly drones</a:t>
            </a:r>
          </a:p>
          <a:p>
            <a:pPr marL="342900" indent="-342900">
              <a:lnSpc>
                <a:spcPct val="150000"/>
              </a:lnSpc>
              <a:buClr>
                <a:schemeClr val="bg2"/>
              </a:buClr>
              <a:buFont typeface="Arial" panose="020B0604020202020204" pitchFamily="34" charset="0"/>
              <a:buChar char="•"/>
            </a:pPr>
            <a:r>
              <a:rPr lang="en-GB" sz="2400" dirty="0"/>
              <a:t>Data creation with drones (workflow)</a:t>
            </a:r>
          </a:p>
          <a:p>
            <a:pPr marL="342900" indent="-342900">
              <a:lnSpc>
                <a:spcPct val="150000"/>
              </a:lnSpc>
              <a:buClr>
                <a:schemeClr val="bg2"/>
              </a:buClr>
              <a:buFont typeface="Arial" panose="020B0604020202020204" pitchFamily="34" charset="0"/>
              <a:buChar char="•"/>
            </a:pPr>
            <a:r>
              <a:rPr lang="en-GB" sz="2400" dirty="0"/>
              <a:t>Data processing</a:t>
            </a:r>
          </a:p>
          <a:p>
            <a:pPr marL="342900" indent="-342900">
              <a:lnSpc>
                <a:spcPct val="150000"/>
              </a:lnSpc>
              <a:buClr>
                <a:schemeClr val="bg2"/>
              </a:buClr>
              <a:buFont typeface="Arial" panose="020B0604020202020204" pitchFamily="34" charset="0"/>
              <a:buChar char="•"/>
            </a:pPr>
            <a:r>
              <a:rPr lang="en-GB" sz="2400" dirty="0"/>
              <a:t>Application examples</a:t>
            </a:r>
          </a:p>
          <a:p>
            <a:pPr>
              <a:buClr>
                <a:schemeClr val="bg2"/>
              </a:buClr>
            </a:pPr>
            <a:endParaRPr lang="en-GB" sz="2400" dirty="0"/>
          </a:p>
          <a:p>
            <a:pPr>
              <a:buClr>
                <a:schemeClr val="bg2"/>
              </a:buClr>
            </a:pPr>
            <a:endParaRPr lang="en-GB" sz="2400" dirty="0"/>
          </a:p>
          <a:p>
            <a:pPr>
              <a:buClr>
                <a:schemeClr val="bg2"/>
              </a:buClr>
            </a:pPr>
            <a:endParaRPr lang="en-GB" sz="2400" dirty="0"/>
          </a:p>
          <a:p>
            <a:pPr>
              <a:buClr>
                <a:schemeClr val="bg2"/>
              </a:buClr>
            </a:pPr>
            <a:endParaRPr lang="en-GB" sz="2400" dirty="0"/>
          </a:p>
          <a:p>
            <a:pPr>
              <a:buClr>
                <a:schemeClr val="bg2"/>
              </a:buClr>
            </a:pPr>
            <a:r>
              <a:rPr lang="en-GB" sz="2400" dirty="0"/>
              <a:t> </a:t>
            </a:r>
          </a:p>
        </p:txBody>
      </p:sp>
      <p:pic>
        <p:nvPicPr>
          <p:cNvPr id="4" name="Google Shape;700;p127">
            <a:extLst>
              <a:ext uri="{FF2B5EF4-FFF2-40B4-BE49-F238E27FC236}">
                <a16:creationId xmlns:a16="http://schemas.microsoft.com/office/drawing/2014/main" id="{88AA94C0-9D8A-EFBD-763A-452F04F57652}"/>
              </a:ext>
            </a:extLst>
          </p:cNvPr>
          <p:cNvPicPr preferRelativeResize="0"/>
          <p:nvPr/>
        </p:nvPicPr>
        <p:blipFill>
          <a:blip r:embed="rId2">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239669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C63430E-87CF-1461-506D-21B6BA79DA51}"/>
              </a:ext>
            </a:extLst>
          </p:cNvPr>
          <p:cNvSpPr txBox="1">
            <a:spLocks noChangeArrowheads="1"/>
          </p:cNvSpPr>
          <p:nvPr/>
        </p:nvSpPr>
        <p:spPr bwMode="auto">
          <a:xfrm>
            <a:off x="161381" y="152106"/>
            <a:ext cx="8229600" cy="648072"/>
          </a:xfrm>
          <a:prstGeom prst="rect">
            <a:avLst/>
          </a:prstGeom>
          <a:ln>
            <a:miter lim="800000"/>
            <a:headEnd/>
            <a:tailEnd/>
          </a:ln>
        </p:spPr>
        <p:txBody>
          <a:bodyPr vert="horz" wrap="square" lIns="91440" tIns="45720" rIns="91440" bIns="45720" numCol="1" anchor="t" anchorCtr="0" compatLnSpc="1">
            <a:prstTxWarp prst="textNoShape">
              <a:avLst/>
            </a:prstTxWarp>
          </a:bodyPr>
          <a:lstStyle/>
          <a:p>
            <a:r>
              <a:rPr lang="fr-FR" sz="2400" b="1" dirty="0" err="1">
                <a:solidFill>
                  <a:srgbClr val="808080"/>
                </a:solidFill>
                <a:latin typeface="+mj-lt"/>
                <a:ea typeface="+mj-ea"/>
                <a:cs typeface="+mj-cs"/>
              </a:rPr>
              <a:t>What</a:t>
            </a:r>
            <a:r>
              <a:rPr lang="fr-FR" sz="2400" b="1" dirty="0">
                <a:solidFill>
                  <a:srgbClr val="808080"/>
                </a:solidFill>
                <a:latin typeface="+mj-lt"/>
                <a:ea typeface="+mj-ea"/>
                <a:cs typeface="+mj-cs"/>
              </a:rPr>
              <a:t> </a:t>
            </a:r>
            <a:r>
              <a:rPr lang="fr-FR" sz="2400" b="1" dirty="0" err="1">
                <a:solidFill>
                  <a:srgbClr val="808080"/>
                </a:solidFill>
                <a:latin typeface="+mj-lt"/>
                <a:ea typeface="+mj-ea"/>
                <a:cs typeface="+mj-cs"/>
              </a:rPr>
              <a:t>does</a:t>
            </a:r>
            <a:r>
              <a:rPr lang="fr-FR" sz="2400" b="1" dirty="0">
                <a:solidFill>
                  <a:srgbClr val="808080"/>
                </a:solidFill>
                <a:latin typeface="+mj-lt"/>
                <a:ea typeface="+mj-ea"/>
                <a:cs typeface="+mj-cs"/>
              </a:rPr>
              <a:t> </a:t>
            </a:r>
            <a:r>
              <a:rPr lang="fr-FR" sz="2400" b="1" dirty="0" err="1">
                <a:solidFill>
                  <a:srgbClr val="808080"/>
                </a:solidFill>
                <a:latin typeface="+mj-lt"/>
                <a:ea typeface="+mj-ea"/>
                <a:cs typeface="+mj-cs"/>
              </a:rPr>
              <a:t>it</a:t>
            </a:r>
            <a:r>
              <a:rPr lang="fr-FR" sz="2400" b="1" dirty="0">
                <a:solidFill>
                  <a:srgbClr val="808080"/>
                </a:solidFill>
                <a:latin typeface="+mj-lt"/>
                <a:ea typeface="+mj-ea"/>
                <a:cs typeface="+mj-cs"/>
              </a:rPr>
              <a:t> </a:t>
            </a:r>
            <a:r>
              <a:rPr lang="fr-FR" sz="2400" b="1" dirty="0" err="1">
                <a:solidFill>
                  <a:srgbClr val="808080"/>
                </a:solidFill>
                <a:latin typeface="+mj-lt"/>
                <a:ea typeface="+mj-ea"/>
                <a:cs typeface="+mj-cs"/>
              </a:rPr>
              <a:t>take</a:t>
            </a:r>
            <a:r>
              <a:rPr lang="fr-FR" sz="2400" b="1" dirty="0">
                <a:solidFill>
                  <a:srgbClr val="808080"/>
                </a:solidFill>
                <a:latin typeface="+mj-lt"/>
                <a:ea typeface="+mj-ea"/>
                <a:cs typeface="+mj-cs"/>
              </a:rPr>
              <a:t>?</a:t>
            </a:r>
            <a:endParaRPr lang="de-CH" sz="2400" b="1" dirty="0">
              <a:solidFill>
                <a:srgbClr val="808080"/>
              </a:solidFill>
              <a:latin typeface="+mj-lt"/>
              <a:ea typeface="+mj-ea"/>
              <a:cs typeface="+mj-cs"/>
            </a:endParaRPr>
          </a:p>
        </p:txBody>
      </p:sp>
      <p:sp>
        <p:nvSpPr>
          <p:cNvPr id="3" name="Textfeld 31">
            <a:extLst>
              <a:ext uri="{FF2B5EF4-FFF2-40B4-BE49-F238E27FC236}">
                <a16:creationId xmlns:a16="http://schemas.microsoft.com/office/drawing/2014/main" id="{D1836C51-36DB-0D67-4C7F-AB4AB2BF6320}"/>
              </a:ext>
            </a:extLst>
          </p:cNvPr>
          <p:cNvSpPr txBox="1"/>
          <p:nvPr/>
        </p:nvSpPr>
        <p:spPr>
          <a:xfrm>
            <a:off x="788892" y="1311615"/>
            <a:ext cx="6916814" cy="438234"/>
          </a:xfrm>
          <a:prstGeom prst="rect">
            <a:avLst/>
          </a:prstGeom>
          <a:solidFill>
            <a:schemeClr val="bg1">
              <a:alpha val="75000"/>
            </a:schemeClr>
          </a:solidFill>
        </p:spPr>
        <p:txBody>
          <a:bodyPr vert="horz" wrap="square" lIns="0" tIns="0" rIns="0" bIns="0" rtlCol="0">
            <a:noAutofit/>
          </a:bodyPr>
          <a:lstStyle/>
          <a:p>
            <a:pPr>
              <a:buClr>
                <a:schemeClr val="bg2"/>
              </a:buClr>
            </a:pPr>
            <a:r>
              <a:rPr lang="en-GB" sz="2400" dirty="0"/>
              <a:t>To become a drone pilot:</a:t>
            </a:r>
          </a:p>
        </p:txBody>
      </p:sp>
      <p:pic>
        <p:nvPicPr>
          <p:cNvPr id="5" name="Google Shape;700;p127">
            <a:extLst>
              <a:ext uri="{FF2B5EF4-FFF2-40B4-BE49-F238E27FC236}">
                <a16:creationId xmlns:a16="http://schemas.microsoft.com/office/drawing/2014/main" id="{13EE6BA0-BDDB-C82C-C6CE-C83E1644D7A4}"/>
              </a:ext>
            </a:extLst>
          </p:cNvPr>
          <p:cNvPicPr preferRelativeResize="0"/>
          <p:nvPr/>
        </p:nvPicPr>
        <p:blipFill>
          <a:blip r:embed="rId3">
            <a:alphaModFix/>
          </a:blip>
          <a:stretch>
            <a:fillRect/>
          </a:stretch>
        </p:blipFill>
        <p:spPr>
          <a:xfrm>
            <a:off x="7454031" y="14276"/>
            <a:ext cx="1678551" cy="635000"/>
          </a:xfrm>
          <a:prstGeom prst="rect">
            <a:avLst/>
          </a:prstGeom>
          <a:noFill/>
          <a:ln>
            <a:noFill/>
          </a:ln>
        </p:spPr>
      </p:pic>
      <p:pic>
        <p:nvPicPr>
          <p:cNvPr id="6" name="Picture 5">
            <a:extLst>
              <a:ext uri="{FF2B5EF4-FFF2-40B4-BE49-F238E27FC236}">
                <a16:creationId xmlns:a16="http://schemas.microsoft.com/office/drawing/2014/main" id="{04170EA2-7100-A4B6-853E-9898FC4CC52F}"/>
              </a:ext>
            </a:extLst>
          </p:cNvPr>
          <p:cNvPicPr>
            <a:picLocks noChangeAspect="1"/>
          </p:cNvPicPr>
          <p:nvPr/>
        </p:nvPicPr>
        <p:blipFill>
          <a:blip r:embed="rId4"/>
          <a:stretch>
            <a:fillRect/>
          </a:stretch>
        </p:blipFill>
        <p:spPr>
          <a:xfrm>
            <a:off x="1352964" y="1974477"/>
            <a:ext cx="1382158" cy="1257764"/>
          </a:xfrm>
          <a:prstGeom prst="rect">
            <a:avLst/>
          </a:prstGeom>
        </p:spPr>
      </p:pic>
      <p:pic>
        <p:nvPicPr>
          <p:cNvPr id="3074" name="Picture 2" descr="Wind Icon Vector Art, Icons, and Graphics for Free Download">
            <a:extLst>
              <a:ext uri="{FF2B5EF4-FFF2-40B4-BE49-F238E27FC236}">
                <a16:creationId xmlns:a16="http://schemas.microsoft.com/office/drawing/2014/main" id="{66F7D7D9-7F04-B13C-FB3C-FC3D9B95AB5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648" b="18919"/>
          <a:stretch/>
        </p:blipFill>
        <p:spPr bwMode="auto">
          <a:xfrm>
            <a:off x="2762568" y="2090554"/>
            <a:ext cx="1555733" cy="9557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rientation - Free technology icons">
            <a:extLst>
              <a:ext uri="{FF2B5EF4-FFF2-40B4-BE49-F238E27FC236}">
                <a16:creationId xmlns:a16="http://schemas.microsoft.com/office/drawing/2014/main" id="{546E111D-9D6C-E94B-E7C1-268061D917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6812" y="2050923"/>
            <a:ext cx="955730" cy="9557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amera Icon Vector Art, Icons, and Graphics for Free Download">
            <a:extLst>
              <a:ext uri="{FF2B5EF4-FFF2-40B4-BE49-F238E27FC236}">
                <a16:creationId xmlns:a16="http://schemas.microsoft.com/office/drawing/2014/main" id="{C8955E72-B15C-705D-9F3D-FCAF983819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2542" y="1547671"/>
            <a:ext cx="1701509" cy="1701509"/>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Partial sun with solid fill">
            <a:extLst>
              <a:ext uri="{FF2B5EF4-FFF2-40B4-BE49-F238E27FC236}">
                <a16:creationId xmlns:a16="http://schemas.microsoft.com/office/drawing/2014/main" id="{A6F18655-4F0D-0BB6-553B-81706B97AB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59724" y="3895630"/>
            <a:ext cx="1253351" cy="1253351"/>
          </a:xfrm>
          <a:prstGeom prst="rect">
            <a:avLst/>
          </a:prstGeom>
        </p:spPr>
      </p:pic>
      <p:grpSp>
        <p:nvGrpSpPr>
          <p:cNvPr id="12" name="Group 11">
            <a:extLst>
              <a:ext uri="{FF2B5EF4-FFF2-40B4-BE49-F238E27FC236}">
                <a16:creationId xmlns:a16="http://schemas.microsoft.com/office/drawing/2014/main" id="{9C6BDB85-B14A-A5CA-1658-927DD8899AB0}"/>
              </a:ext>
            </a:extLst>
          </p:cNvPr>
          <p:cNvGrpSpPr/>
          <p:nvPr/>
        </p:nvGrpSpPr>
        <p:grpSpPr>
          <a:xfrm>
            <a:off x="2305127" y="3749089"/>
            <a:ext cx="1942172" cy="1816831"/>
            <a:chOff x="2305127" y="3749089"/>
            <a:chExt cx="1942172" cy="1816831"/>
          </a:xfrm>
        </p:grpSpPr>
        <p:pic>
          <p:nvPicPr>
            <p:cNvPr id="7" name="Graphic 6" descr="Quadcopter with solid fill">
              <a:extLst>
                <a:ext uri="{FF2B5EF4-FFF2-40B4-BE49-F238E27FC236}">
                  <a16:creationId xmlns:a16="http://schemas.microsoft.com/office/drawing/2014/main" id="{C85587F7-E7BA-120A-8B4D-2BA1D0F5A9B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63256" y="3749089"/>
              <a:ext cx="1584043" cy="1584043"/>
            </a:xfrm>
            <a:prstGeom prst="rect">
              <a:avLst/>
            </a:prstGeom>
          </p:spPr>
        </p:pic>
        <p:pic>
          <p:nvPicPr>
            <p:cNvPr id="11" name="Graphic 10" descr="Game controller with solid fill">
              <a:extLst>
                <a:ext uri="{FF2B5EF4-FFF2-40B4-BE49-F238E27FC236}">
                  <a16:creationId xmlns:a16="http://schemas.microsoft.com/office/drawing/2014/main" id="{E205F6E9-F253-5F5A-167C-8EB79869CE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05127" y="4849662"/>
              <a:ext cx="716258" cy="716258"/>
            </a:xfrm>
            <a:prstGeom prst="rect">
              <a:avLst/>
            </a:prstGeom>
          </p:spPr>
        </p:pic>
      </p:grpSp>
    </p:spTree>
    <p:extLst>
      <p:ext uri="{BB962C8B-B14F-4D97-AF65-F5344CB8AC3E}">
        <p14:creationId xmlns:p14="http://schemas.microsoft.com/office/powerpoint/2010/main" val="2954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2544806"/>
            <a:ext cx="9144000" cy="359721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Rechteck 7"/>
          <p:cNvSpPr/>
          <p:nvPr/>
        </p:nvSpPr>
        <p:spPr>
          <a:xfrm>
            <a:off x="1538984" y="1820077"/>
            <a:ext cx="6066084"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BO"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TYPES OF DRONES</a:t>
            </a:r>
          </a:p>
        </p:txBody>
      </p:sp>
      <p:pic>
        <p:nvPicPr>
          <p:cNvPr id="2" name="Google Shape;700;p127">
            <a:extLst>
              <a:ext uri="{FF2B5EF4-FFF2-40B4-BE49-F238E27FC236}">
                <a16:creationId xmlns:a16="http://schemas.microsoft.com/office/drawing/2014/main" id="{BBCC9EAD-FDEC-37A6-6753-6D15BCFA588F}"/>
              </a:ext>
            </a:extLst>
          </p:cNvPr>
          <p:cNvPicPr preferRelativeResize="0"/>
          <p:nvPr/>
        </p:nvPicPr>
        <p:blipFill>
          <a:blip r:embed="rId3">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1870091463"/>
      </p:ext>
    </p:extLst>
  </p:cSld>
  <p:clrMapOvr>
    <a:masterClrMapping/>
  </p:clrMapOvr>
  <p:transition spd="med">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32013E2-697A-3D39-612E-E5C122A47F50}"/>
              </a:ext>
            </a:extLst>
          </p:cNvPr>
          <p:cNvSpPr txBox="1">
            <a:spLocks noChangeArrowheads="1"/>
          </p:cNvSpPr>
          <p:nvPr/>
        </p:nvSpPr>
        <p:spPr bwMode="auto">
          <a:xfrm>
            <a:off x="143796" y="99352"/>
            <a:ext cx="8229600" cy="648072"/>
          </a:xfrm>
          <a:prstGeom prst="rect">
            <a:avLst/>
          </a:prstGeom>
          <a:ln>
            <a:miter lim="800000"/>
            <a:headEnd/>
            <a:tailEnd/>
          </a:ln>
        </p:spPr>
        <p:txBody>
          <a:bodyPr vert="horz" wrap="square" lIns="91440" tIns="45720" rIns="91440" bIns="45720" numCol="1" anchor="ctr" anchorCtr="0" compatLnSpc="1">
            <a:prstTxWarp prst="textNoShape">
              <a:avLst/>
            </a:prstTxWarp>
          </a:bodyPr>
          <a:lstStyle/>
          <a:p>
            <a:r>
              <a:rPr lang="fr-FR" sz="2400" b="1" dirty="0">
                <a:solidFill>
                  <a:srgbClr val="808080"/>
                </a:solidFill>
                <a:latin typeface="+mj-lt"/>
                <a:ea typeface="+mj-ea"/>
                <a:cs typeface="+mj-cs"/>
              </a:rPr>
              <a:t>Types of drones</a:t>
            </a:r>
            <a:endParaRPr lang="de-CH" sz="2400" b="1" dirty="0">
              <a:solidFill>
                <a:srgbClr val="808080"/>
              </a:solidFill>
              <a:latin typeface="+mj-lt"/>
              <a:ea typeface="+mj-ea"/>
              <a:cs typeface="+mj-cs"/>
            </a:endParaRPr>
          </a:p>
        </p:txBody>
      </p:sp>
      <p:grpSp>
        <p:nvGrpSpPr>
          <p:cNvPr id="10" name="Group 9">
            <a:extLst>
              <a:ext uri="{FF2B5EF4-FFF2-40B4-BE49-F238E27FC236}">
                <a16:creationId xmlns:a16="http://schemas.microsoft.com/office/drawing/2014/main" id="{A41D0569-1A3A-4F96-E003-19E243600AD9}"/>
              </a:ext>
            </a:extLst>
          </p:cNvPr>
          <p:cNvGrpSpPr/>
          <p:nvPr/>
        </p:nvGrpSpPr>
        <p:grpSpPr>
          <a:xfrm>
            <a:off x="512986" y="1034775"/>
            <a:ext cx="3588535" cy="2394225"/>
            <a:chOff x="512986" y="1034775"/>
            <a:chExt cx="3588535" cy="2394225"/>
          </a:xfrm>
        </p:grpSpPr>
        <p:pic>
          <p:nvPicPr>
            <p:cNvPr id="1026" name="Picture 2" descr="SenseFly EBee X: First Drone With A C2 Label">
              <a:extLst>
                <a:ext uri="{FF2B5EF4-FFF2-40B4-BE49-F238E27FC236}">
                  <a16:creationId xmlns:a16="http://schemas.microsoft.com/office/drawing/2014/main" id="{277B3600-725B-65C0-3947-ED8061EA1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987" y="1034775"/>
              <a:ext cx="3588534" cy="2394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31">
              <a:extLst>
                <a:ext uri="{FF2B5EF4-FFF2-40B4-BE49-F238E27FC236}">
                  <a16:creationId xmlns:a16="http://schemas.microsoft.com/office/drawing/2014/main" id="{60CEE892-0536-0CD0-1A82-FE12A1B685FC}"/>
                </a:ext>
              </a:extLst>
            </p:cNvPr>
            <p:cNvSpPr txBox="1"/>
            <p:nvPr/>
          </p:nvSpPr>
          <p:spPr>
            <a:xfrm>
              <a:off x="512986" y="1040678"/>
              <a:ext cx="3588533" cy="330922"/>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 Fixed wing</a:t>
              </a:r>
            </a:p>
          </p:txBody>
        </p:sp>
      </p:grpSp>
      <p:grpSp>
        <p:nvGrpSpPr>
          <p:cNvPr id="9" name="Group 8">
            <a:extLst>
              <a:ext uri="{FF2B5EF4-FFF2-40B4-BE49-F238E27FC236}">
                <a16:creationId xmlns:a16="http://schemas.microsoft.com/office/drawing/2014/main" id="{A29F9F61-177C-71F9-AC51-A7E7B947ACBC}"/>
              </a:ext>
            </a:extLst>
          </p:cNvPr>
          <p:cNvGrpSpPr/>
          <p:nvPr/>
        </p:nvGrpSpPr>
        <p:grpSpPr>
          <a:xfrm>
            <a:off x="2211605" y="3149914"/>
            <a:ext cx="3779832" cy="1933193"/>
            <a:chOff x="2211605" y="3149914"/>
            <a:chExt cx="3779832" cy="1933193"/>
          </a:xfrm>
        </p:grpSpPr>
        <p:pic>
          <p:nvPicPr>
            <p:cNvPr id="4" name="Picture 3">
              <a:extLst>
                <a:ext uri="{FF2B5EF4-FFF2-40B4-BE49-F238E27FC236}">
                  <a16:creationId xmlns:a16="http://schemas.microsoft.com/office/drawing/2014/main" id="{3C4B07C2-F6D9-9C41-B44F-A29F3D325EB2}"/>
                </a:ext>
              </a:extLst>
            </p:cNvPr>
            <p:cNvPicPr>
              <a:picLocks noChangeAspect="1"/>
            </p:cNvPicPr>
            <p:nvPr/>
          </p:nvPicPr>
          <p:blipFill>
            <a:blip r:embed="rId4"/>
            <a:stretch>
              <a:fillRect/>
            </a:stretch>
          </p:blipFill>
          <p:spPr>
            <a:xfrm>
              <a:off x="2211605" y="3153743"/>
              <a:ext cx="3779832" cy="1929364"/>
            </a:xfrm>
            <a:prstGeom prst="rect">
              <a:avLst/>
            </a:prstGeom>
          </p:spPr>
        </p:pic>
        <p:sp>
          <p:nvSpPr>
            <p:cNvPr id="6" name="Textfeld 31">
              <a:extLst>
                <a:ext uri="{FF2B5EF4-FFF2-40B4-BE49-F238E27FC236}">
                  <a16:creationId xmlns:a16="http://schemas.microsoft.com/office/drawing/2014/main" id="{7553FACE-BA5C-CF1A-B052-5A28E900D173}"/>
                </a:ext>
              </a:extLst>
            </p:cNvPr>
            <p:cNvSpPr txBox="1"/>
            <p:nvPr/>
          </p:nvSpPr>
          <p:spPr>
            <a:xfrm>
              <a:off x="2211605" y="3149914"/>
              <a:ext cx="3779832" cy="340654"/>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 Copter drone</a:t>
              </a:r>
            </a:p>
          </p:txBody>
        </p:sp>
      </p:grpSp>
      <p:grpSp>
        <p:nvGrpSpPr>
          <p:cNvPr id="8" name="Group 7">
            <a:extLst>
              <a:ext uri="{FF2B5EF4-FFF2-40B4-BE49-F238E27FC236}">
                <a16:creationId xmlns:a16="http://schemas.microsoft.com/office/drawing/2014/main" id="{451CB5D8-93AE-2401-5B30-A0CA61F07C7D}"/>
              </a:ext>
            </a:extLst>
          </p:cNvPr>
          <p:cNvGrpSpPr/>
          <p:nvPr/>
        </p:nvGrpSpPr>
        <p:grpSpPr>
          <a:xfrm>
            <a:off x="5212080" y="4418663"/>
            <a:ext cx="3391075" cy="1929364"/>
            <a:chOff x="5212080" y="4418663"/>
            <a:chExt cx="3391075" cy="1929364"/>
          </a:xfrm>
        </p:grpSpPr>
        <p:pic>
          <p:nvPicPr>
            <p:cNvPr id="1030" name="Picture 6" descr="Trinity F90+ - Shop with BAAM.Tech">
              <a:extLst>
                <a:ext uri="{FF2B5EF4-FFF2-40B4-BE49-F238E27FC236}">
                  <a16:creationId xmlns:a16="http://schemas.microsoft.com/office/drawing/2014/main" id="{DA57F5AD-5D1A-AF96-C97A-26FEA25FD0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734" t="12000" r="12606" b="30257"/>
            <a:stretch/>
          </p:blipFill>
          <p:spPr bwMode="auto">
            <a:xfrm>
              <a:off x="5212080" y="4418663"/>
              <a:ext cx="3391075" cy="192936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31">
              <a:extLst>
                <a:ext uri="{FF2B5EF4-FFF2-40B4-BE49-F238E27FC236}">
                  <a16:creationId xmlns:a16="http://schemas.microsoft.com/office/drawing/2014/main" id="{17089CF3-9484-CCB8-A91F-A33D81C3FFFA}"/>
                </a:ext>
              </a:extLst>
            </p:cNvPr>
            <p:cNvSpPr txBox="1"/>
            <p:nvPr/>
          </p:nvSpPr>
          <p:spPr>
            <a:xfrm>
              <a:off x="5212080" y="6011201"/>
              <a:ext cx="3391075" cy="336825"/>
            </a:xfrm>
            <a:prstGeom prst="rect">
              <a:avLst/>
            </a:prstGeom>
            <a:solidFill>
              <a:schemeClr val="bg1">
                <a:alpha val="75000"/>
              </a:schemeClr>
            </a:solidFill>
          </p:spPr>
          <p:txBody>
            <a:bodyPr vert="horz" wrap="square" lIns="0" tIns="0" rIns="0" bIns="0" rtlCol="0">
              <a:noAutofit/>
            </a:bodyPr>
            <a:lstStyle/>
            <a:p>
              <a:pPr>
                <a:buClr>
                  <a:schemeClr val="bg2"/>
                </a:buClr>
              </a:pPr>
              <a:r>
                <a:rPr lang="de-CH" sz="2400" dirty="0">
                  <a:solidFill>
                    <a:schemeClr val="tx1"/>
                  </a:solidFill>
                  <a:latin typeface="+mn-lt"/>
                </a:rPr>
                <a:t> VTOL fixed wing</a:t>
              </a:r>
            </a:p>
          </p:txBody>
        </p:sp>
      </p:grpSp>
      <p:pic>
        <p:nvPicPr>
          <p:cNvPr id="3" name="Google Shape;700;p127">
            <a:extLst>
              <a:ext uri="{FF2B5EF4-FFF2-40B4-BE49-F238E27FC236}">
                <a16:creationId xmlns:a16="http://schemas.microsoft.com/office/drawing/2014/main" id="{1C19B26C-D60A-3A18-47C5-BC5092CC3ED5}"/>
              </a:ext>
            </a:extLst>
          </p:cNvPr>
          <p:cNvPicPr preferRelativeResize="0"/>
          <p:nvPr/>
        </p:nvPicPr>
        <p:blipFill>
          <a:blip r:embed="rId6">
            <a:alphaModFix/>
          </a:blip>
          <a:stretch>
            <a:fillRect/>
          </a:stretch>
        </p:blipFill>
        <p:spPr>
          <a:xfrm>
            <a:off x="7454031" y="14276"/>
            <a:ext cx="1678551" cy="635000"/>
          </a:xfrm>
          <a:prstGeom prst="rect">
            <a:avLst/>
          </a:prstGeom>
          <a:noFill/>
          <a:ln>
            <a:noFill/>
          </a:ln>
        </p:spPr>
      </p:pic>
    </p:spTree>
    <p:extLst>
      <p:ext uri="{BB962C8B-B14F-4D97-AF65-F5344CB8AC3E}">
        <p14:creationId xmlns:p14="http://schemas.microsoft.com/office/powerpoint/2010/main" val="2482141483"/>
      </p:ext>
    </p:extLst>
  </p:cSld>
  <p:clrMapOvr>
    <a:masterClrMapping/>
  </p:clrMapOvr>
  <p:transition spd="med">
    <p:zoom/>
  </p:transition>
</p:sld>
</file>

<file path=ppt/theme/theme1.xml><?xml version="1.0" encoding="utf-8"?>
<a:theme xmlns:a="http://schemas.openxmlformats.org/drawingml/2006/main" name="Vorträge Quer Deutsch">
  <a:themeElements>
    <a:clrScheme name="Vorträge Quer Deutsch 8">
      <a:dk1>
        <a:srgbClr val="000000"/>
      </a:dk1>
      <a:lt1>
        <a:srgbClr val="FFFFFF"/>
      </a:lt1>
      <a:dk2>
        <a:srgbClr val="808080"/>
      </a:dk2>
      <a:lt2>
        <a:srgbClr val="808080"/>
      </a:lt2>
      <a:accent1>
        <a:srgbClr val="E63C32"/>
      </a:accent1>
      <a:accent2>
        <a:srgbClr val="3333CC"/>
      </a:accent2>
      <a:accent3>
        <a:srgbClr val="FFFFFF"/>
      </a:accent3>
      <a:accent4>
        <a:srgbClr val="000000"/>
      </a:accent4>
      <a:accent5>
        <a:srgbClr val="F0AFAD"/>
      </a:accent5>
      <a:accent6>
        <a:srgbClr val="2D2DB9"/>
      </a:accent6>
      <a:hlink>
        <a:srgbClr val="CCCCFF"/>
      </a:hlink>
      <a:folHlink>
        <a:srgbClr val="B2B2B2"/>
      </a:folHlink>
    </a:clrScheme>
    <a:fontScheme name="Vorträge Quer Deutsch">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vert="horz" wrap="square" lIns="0" tIns="0" rIns="0" bIns="0" rtlCol="0">
        <a:noAutofit/>
      </a:bodyPr>
      <a:lstStyle>
        <a:defPPr algn="ctr">
          <a:buClr>
            <a:schemeClr val="bg2"/>
          </a:buClr>
          <a:defRPr sz="1500" smtClean="0">
            <a:solidFill>
              <a:schemeClr val="tx1"/>
            </a:solidFill>
            <a:latin typeface="+mn-lt"/>
          </a:defRPr>
        </a:defPPr>
      </a:lstStyle>
    </a:txDef>
  </a:objectDefaults>
  <a:extraClrSchemeLst>
    <a:extraClrScheme>
      <a:clrScheme name="Vorträge Quer Deuts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orträge Quer Deuts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orträge Quer Deuts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orträge Quer Deuts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orträge Quer Deuts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orträge Quer Deuts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orträge Quer Deuts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Vorträge Quer Deutsch 8">
        <a:dk1>
          <a:srgbClr val="000000"/>
        </a:dk1>
        <a:lt1>
          <a:srgbClr val="FFFFFF"/>
        </a:lt1>
        <a:dk2>
          <a:srgbClr val="808080"/>
        </a:dk2>
        <a:lt2>
          <a:srgbClr val="808080"/>
        </a:lt2>
        <a:accent1>
          <a:srgbClr val="E63C32"/>
        </a:accent1>
        <a:accent2>
          <a:srgbClr val="3333CC"/>
        </a:accent2>
        <a:accent3>
          <a:srgbClr val="FFFFFF"/>
        </a:accent3>
        <a:accent4>
          <a:srgbClr val="000000"/>
        </a:accent4>
        <a:accent5>
          <a:srgbClr val="F0AFAD"/>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E1E29375F8D44289C9E12B6A4A0FF2" ma:contentTypeVersion="16" ma:contentTypeDescription="Create a new document." ma:contentTypeScope="" ma:versionID="0a53e34e00166836749e90b33d2c22d0">
  <xsd:schema xmlns:xsd="http://www.w3.org/2001/XMLSchema" xmlns:xs="http://www.w3.org/2001/XMLSchema" xmlns:p="http://schemas.microsoft.com/office/2006/metadata/properties" xmlns:ns2="c269d2a6-f591-4dbf-86d0-cd1bbd856878" xmlns:ns3="fe690be6-1307-4243-8f1c-d53537359a2b" targetNamespace="http://schemas.microsoft.com/office/2006/metadata/properties" ma:root="true" ma:fieldsID="12110a6d8af9aef7c1de91a517ceaad5" ns2:_="" ns3:_="">
    <xsd:import namespace="c269d2a6-f591-4dbf-86d0-cd1bbd856878"/>
    <xsd:import namespace="fe690be6-1307-4243-8f1c-d53537359a2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9d2a6-f591-4dbf-86d0-cd1bbd8568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47984a-1051-42d0-a1a7-ec8ee87c97c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690be6-1307-4243-8f1c-d53537359a2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29abb8-1323-45a7-8676-bca839c92627}" ma:internalName="TaxCatchAll" ma:showField="CatchAllData" ma:web="fe690be6-1307-4243-8f1c-d53537359a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F37471-0319-4D5B-B6EA-2A16F18EB58F}">
  <ds:schemaRefs>
    <ds:schemaRef ds:uri="http://schemas.microsoft.com/sharepoint/v3/contenttype/forms"/>
  </ds:schemaRefs>
</ds:datastoreItem>
</file>

<file path=customXml/itemProps2.xml><?xml version="1.0" encoding="utf-8"?>
<ds:datastoreItem xmlns:ds="http://schemas.openxmlformats.org/officeDocument/2006/customXml" ds:itemID="{E5DD7257-F273-4089-9DD2-79A219CD14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9d2a6-f591-4dbf-86d0-cd1bbd856878"/>
    <ds:schemaRef ds:uri="fe690be6-1307-4243-8f1c-d53537359a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\\Server1\Vorlagen\Folien Powerpoint\Vorträge Quer Deutsch.pot</Template>
  <TotalTime>0</TotalTime>
  <Words>1918</Words>
  <Application>Microsoft Office PowerPoint</Application>
  <PresentationFormat>On-screen Show (4:3)</PresentationFormat>
  <Paragraphs>246</Paragraphs>
  <Slides>33</Slides>
  <Notes>21</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Vorträge Quer Deutsch</vt:lpstr>
      <vt:lpstr>Simple Light</vt:lpstr>
      <vt:lpstr>Learning Journey Hazard and Risk Assessment</vt:lpstr>
      <vt:lpstr>The Swiss NGO DRR Platform</vt:lpstr>
      <vt:lpstr>Learning Journey Hazard and Risk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GEOTEST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Marc Stebler</dc:creator>
  <cp:lastModifiedBy>Jöhr, Anton</cp:lastModifiedBy>
  <cp:revision>30</cp:revision>
  <cp:lastPrinted>2021-10-23T07:48:49Z</cp:lastPrinted>
  <dcterms:created xsi:type="dcterms:W3CDTF">2008-07-23T09:07:12Z</dcterms:created>
  <dcterms:modified xsi:type="dcterms:W3CDTF">2023-05-08T06:55:03Z</dcterms:modified>
</cp:coreProperties>
</file>